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vml" ContentType="application/vnd.openxmlformats-officedocument.vmlDrawing"/>
  <Default Extension="wdp" ContentType="image/vnd.ms-photo"/>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62"/>
  </p:notesMasterIdLst>
  <p:sldIdLst>
    <p:sldId id="290" r:id="rId2"/>
    <p:sldId id="291" r:id="rId3"/>
    <p:sldId id="294" r:id="rId4"/>
    <p:sldId id="296" r:id="rId5"/>
    <p:sldId id="295" r:id="rId6"/>
    <p:sldId id="292" r:id="rId7"/>
    <p:sldId id="293" r:id="rId8"/>
    <p:sldId id="279" r:id="rId9"/>
    <p:sldId id="297" r:id="rId10"/>
    <p:sldId id="281" r:id="rId11"/>
    <p:sldId id="288" r:id="rId12"/>
    <p:sldId id="298" r:id="rId13"/>
    <p:sldId id="299" r:id="rId14"/>
    <p:sldId id="280" r:id="rId15"/>
    <p:sldId id="286" r:id="rId16"/>
    <p:sldId id="272" r:id="rId17"/>
    <p:sldId id="273" r:id="rId18"/>
    <p:sldId id="289" r:id="rId19"/>
    <p:sldId id="256" r:id="rId20"/>
    <p:sldId id="300" r:id="rId21"/>
    <p:sldId id="301" r:id="rId22"/>
    <p:sldId id="302" r:id="rId23"/>
    <p:sldId id="303" r:id="rId24"/>
    <p:sldId id="304" r:id="rId25"/>
    <p:sldId id="305" r:id="rId26"/>
    <p:sldId id="306" r:id="rId27"/>
    <p:sldId id="307" r:id="rId28"/>
    <p:sldId id="308" r:id="rId29"/>
    <p:sldId id="309" r:id="rId30"/>
    <p:sldId id="310" r:id="rId31"/>
    <p:sldId id="311" r:id="rId32"/>
    <p:sldId id="312" r:id="rId33"/>
    <p:sldId id="313" r:id="rId34"/>
    <p:sldId id="314" r:id="rId35"/>
    <p:sldId id="315" r:id="rId36"/>
    <p:sldId id="316" r:id="rId37"/>
    <p:sldId id="317" r:id="rId38"/>
    <p:sldId id="318" r:id="rId39"/>
    <p:sldId id="319" r:id="rId40"/>
    <p:sldId id="320" r:id="rId41"/>
    <p:sldId id="321" r:id="rId42"/>
    <p:sldId id="322" r:id="rId43"/>
    <p:sldId id="323" r:id="rId44"/>
    <p:sldId id="324" r:id="rId45"/>
    <p:sldId id="325" r:id="rId46"/>
    <p:sldId id="326" r:id="rId47"/>
    <p:sldId id="327" r:id="rId48"/>
    <p:sldId id="328" r:id="rId49"/>
    <p:sldId id="329" r:id="rId50"/>
    <p:sldId id="330" r:id="rId51"/>
    <p:sldId id="331" r:id="rId52"/>
    <p:sldId id="332" r:id="rId53"/>
    <p:sldId id="333" r:id="rId54"/>
    <p:sldId id="334" r:id="rId55"/>
    <p:sldId id="335" r:id="rId56"/>
    <p:sldId id="336" r:id="rId57"/>
    <p:sldId id="337" r:id="rId58"/>
    <p:sldId id="338" r:id="rId59"/>
    <p:sldId id="339" r:id="rId60"/>
    <p:sldId id="340"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801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425" autoAdjust="0"/>
  </p:normalViewPr>
  <p:slideViewPr>
    <p:cSldViewPr snapToGrid="0" snapToObjects="1">
      <p:cViewPr varScale="1">
        <p:scale>
          <a:sx n="119" d="100"/>
          <a:sy n="119" d="100"/>
        </p:scale>
        <p:origin x="-928"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interSettings" Target="printerSettings/printerSettings1.bin"/><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645128-1F63-0A4C-817D-9EC1D03F5A75}" type="datetimeFigureOut">
              <a:rPr lang="en-US" smtClean="0"/>
              <a:t>9/10/20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0A30DE-F758-4440-8763-C6A82F672B92}" type="slidenum">
              <a:rPr lang="en-US" smtClean="0"/>
              <a:t>‹#›</a:t>
            </a:fld>
            <a:endParaRPr lang="en-US"/>
          </a:p>
        </p:txBody>
      </p:sp>
    </p:spTree>
    <p:extLst>
      <p:ext uri="{BB962C8B-B14F-4D97-AF65-F5344CB8AC3E}">
        <p14:creationId xmlns:p14="http://schemas.microsoft.com/office/powerpoint/2010/main" val="187701301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800" dirty="0" smtClean="0">
                <a:effectLst/>
              </a:rPr>
              <a:t>The main goal </a:t>
            </a:r>
            <a:r>
              <a:rPr lang="en-US" sz="1200" dirty="0" smtClean="0">
                <a:effectLst/>
              </a:rPr>
              <a:t>of the Science and Technology of Consciousness course is the full development of the individual for the purpose of living fulfillment in life. During this course, knowledge and experience complement each other—both are needed for the complete development of consciousness. </a:t>
            </a:r>
          </a:p>
          <a:p>
            <a:pPr marL="0" indent="0">
              <a:buNone/>
            </a:pPr>
            <a:r>
              <a:rPr lang="en-US" sz="1200" dirty="0" smtClean="0">
                <a:effectLst/>
              </a:rPr>
              <a:t>Our classroom lectures and exercises are complemented by the twice-daily group practice of the Transcendental Meditation technique, which open one’s awareness to the experience of the pure field of creative intelligence, which enriches all aspects of our life. </a:t>
            </a:r>
          </a:p>
          <a:p>
            <a:endParaRPr lang="en-US" dirty="0"/>
          </a:p>
        </p:txBody>
      </p:sp>
      <p:sp>
        <p:nvSpPr>
          <p:cNvPr id="4" name="Slide Number Placeholder 3"/>
          <p:cNvSpPr>
            <a:spLocks noGrp="1"/>
          </p:cNvSpPr>
          <p:nvPr>
            <p:ph type="sldNum" sz="quarter" idx="10"/>
          </p:nvPr>
        </p:nvSpPr>
        <p:spPr/>
        <p:txBody>
          <a:bodyPr/>
          <a:lstStyle/>
          <a:p>
            <a:fld id="{F00A30DE-F758-4440-8763-C6A82F672B92}" type="slidenum">
              <a:rPr lang="en-US" smtClean="0"/>
              <a:t>2</a:t>
            </a:fld>
            <a:endParaRPr lang="en-US"/>
          </a:p>
        </p:txBody>
      </p:sp>
    </p:spTree>
    <p:extLst>
      <p:ext uri="{BB962C8B-B14F-4D97-AF65-F5344CB8AC3E}">
        <p14:creationId xmlns:p14="http://schemas.microsoft.com/office/powerpoint/2010/main" val="1802010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idea that what we need most in life can be found within is an ancient one.</a:t>
            </a:r>
            <a:endParaRPr lang="en-US" dirty="0"/>
          </a:p>
        </p:txBody>
      </p:sp>
      <p:sp>
        <p:nvSpPr>
          <p:cNvPr id="4" name="Slide Number Placeholder 3"/>
          <p:cNvSpPr>
            <a:spLocks noGrp="1"/>
          </p:cNvSpPr>
          <p:nvPr>
            <p:ph type="sldNum" sz="quarter" idx="10"/>
          </p:nvPr>
        </p:nvSpPr>
        <p:spPr/>
        <p:txBody>
          <a:bodyPr/>
          <a:lstStyle/>
          <a:p>
            <a:fld id="{F00A30DE-F758-4440-8763-C6A82F672B92}" type="slidenum">
              <a:rPr lang="en-US" smtClean="0"/>
              <a:t>13</a:t>
            </a:fld>
            <a:endParaRPr lang="en-US"/>
          </a:p>
        </p:txBody>
      </p:sp>
    </p:spTree>
    <p:extLst>
      <p:ext uri="{BB962C8B-B14F-4D97-AF65-F5344CB8AC3E}">
        <p14:creationId xmlns:p14="http://schemas.microsoft.com/office/powerpoint/2010/main" val="2464778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It’s been called the Perennial</a:t>
            </a:r>
            <a:r>
              <a:rPr lang="en-US" b="0" baseline="0" dirty="0" smtClean="0"/>
              <a:t> Philosophy.</a:t>
            </a:r>
          </a:p>
          <a:p>
            <a:endParaRPr lang="en-US" b="0" baseline="0" dirty="0" smtClean="0"/>
          </a:p>
          <a:p>
            <a:r>
              <a:rPr lang="en-US" b="0" dirty="0" smtClean="0"/>
              <a:t>“</a:t>
            </a:r>
            <a:r>
              <a:rPr lang="en-US" b="0" dirty="0" smtClean="0"/>
              <a:t>perennial”:</a:t>
            </a:r>
            <a:r>
              <a:rPr lang="en-US" b="0" baseline="0" dirty="0" smtClean="0"/>
              <a:t>  </a:t>
            </a:r>
            <a:r>
              <a:rPr lang="en-US" sz="2800" b="0" i="1" dirty="0" smtClean="0"/>
              <a:t>Adjective: </a:t>
            </a:r>
            <a:r>
              <a:rPr lang="en-US" sz="2800" b="0" dirty="0" smtClean="0"/>
              <a:t>lasting or existing for a long or apparently infinite time</a:t>
            </a:r>
          </a:p>
          <a:p>
            <a:endParaRPr lang="en-US" sz="2800" b="0" dirty="0" smtClean="0"/>
          </a:p>
          <a:p>
            <a:r>
              <a:rPr lang="en-US" b="0" dirty="0" smtClean="0"/>
              <a:t>A perennial plant is one that comes back year after year</a:t>
            </a:r>
          </a:p>
          <a:p>
            <a:endParaRPr lang="en-US" b="0" dirty="0" smtClean="0"/>
          </a:p>
          <a:p>
            <a:r>
              <a:rPr lang="en-US" b="0" dirty="0" smtClean="0"/>
              <a:t>The “perennial philosophy” refers to ideas or principles that occur repeatedly. They are seen over and over again. </a:t>
            </a:r>
          </a:p>
          <a:p>
            <a:endParaRPr lang="en-US" b="0" dirty="0" smtClean="0"/>
          </a:p>
          <a:p>
            <a:r>
              <a:rPr lang="en-US" b="0" dirty="0" smtClean="0"/>
              <a:t>These ideas or principles are not limited to one single point in time or one geographical location. They can be found throughout history, and throughout the world. </a:t>
            </a:r>
          </a:p>
          <a:p>
            <a:endParaRPr lang="en-US" dirty="0"/>
          </a:p>
        </p:txBody>
      </p:sp>
      <p:sp>
        <p:nvSpPr>
          <p:cNvPr id="4" name="Slide Number Placeholder 3"/>
          <p:cNvSpPr>
            <a:spLocks noGrp="1"/>
          </p:cNvSpPr>
          <p:nvPr>
            <p:ph type="sldNum" sz="quarter" idx="10"/>
          </p:nvPr>
        </p:nvSpPr>
        <p:spPr/>
        <p:txBody>
          <a:bodyPr/>
          <a:lstStyle/>
          <a:p>
            <a:fld id="{F00A30DE-F758-4440-8763-C6A82F672B92}" type="slidenum">
              <a:rPr lang="en-US" smtClean="0"/>
              <a:t>14</a:t>
            </a:fld>
            <a:endParaRPr lang="en-US"/>
          </a:p>
        </p:txBody>
      </p:sp>
    </p:spTree>
    <p:extLst>
      <p:ext uri="{BB962C8B-B14F-4D97-AF65-F5344CB8AC3E}">
        <p14:creationId xmlns:p14="http://schemas.microsoft.com/office/powerpoint/2010/main" val="2042561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this Perennial</a:t>
            </a:r>
            <a:r>
              <a:rPr lang="en-US" baseline="0" dirty="0" smtClean="0"/>
              <a:t> Philosophy has been perennially unfulfilled</a:t>
            </a:r>
            <a:r>
              <a:rPr lang="en-US" baseline="0" dirty="0" smtClean="0"/>
              <a:t>. This was the Greek philosopher, Heraclitus’s regret. He called </a:t>
            </a:r>
            <a:r>
              <a:rPr lang="en-US" dirty="0" smtClean="0"/>
              <a:t>this underlying essence of life, </a:t>
            </a:r>
            <a:r>
              <a:rPr lang="en-US" i="1" u="sng" dirty="0" smtClean="0"/>
              <a:t>Logos</a:t>
            </a:r>
            <a:r>
              <a:rPr lang="en-US" dirty="0" smtClean="0"/>
              <a:t>, a transcendental,</a:t>
            </a:r>
            <a:r>
              <a:rPr lang="en-US" baseline="0" dirty="0" smtClean="0"/>
              <a:t> universal law, but even though he knew it was universal, he saw that people rarely experienced or benefited from it</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F00A30DE-F758-4440-8763-C6A82F672B92}" type="slidenum">
              <a:rPr lang="en-US" smtClean="0"/>
              <a:t>15</a:t>
            </a:fld>
            <a:endParaRPr lang="en-US"/>
          </a:p>
        </p:txBody>
      </p:sp>
    </p:spTree>
    <p:extLst>
      <p:ext uri="{BB962C8B-B14F-4D97-AF65-F5344CB8AC3E}">
        <p14:creationId xmlns:p14="http://schemas.microsoft.com/office/powerpoint/2010/main" val="3085080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t>
            </a:r>
            <a:r>
              <a:rPr lang="en-US" dirty="0" smtClean="0"/>
              <a:t>historian Will Durant expressed the same concern: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63693C"/>
                </a:solidFill>
                <a:latin typeface="Garamond"/>
                <a:cs typeface="Garamond"/>
              </a:rPr>
              <a:t>(Wheelwright, Trans., 1959 pp. 19, 68) </a:t>
            </a:r>
          </a:p>
          <a:p>
            <a:endParaRPr lang="en-US" dirty="0"/>
          </a:p>
        </p:txBody>
      </p:sp>
      <p:sp>
        <p:nvSpPr>
          <p:cNvPr id="4" name="Slide Number Placeholder 3"/>
          <p:cNvSpPr>
            <a:spLocks noGrp="1"/>
          </p:cNvSpPr>
          <p:nvPr>
            <p:ph type="sldNum" sz="quarter" idx="10"/>
          </p:nvPr>
        </p:nvSpPr>
        <p:spPr/>
        <p:txBody>
          <a:bodyPr/>
          <a:lstStyle/>
          <a:p>
            <a:fld id="{2C03C36C-7CA3-BB46-B40C-A4BAE7F1A2B9}" type="slidenum">
              <a:rPr lang="en-US" smtClean="0"/>
              <a:t>16</a:t>
            </a:fld>
            <a:endParaRPr lang="en-US"/>
          </a:p>
        </p:txBody>
      </p:sp>
    </p:spTree>
    <p:extLst>
      <p:ext uri="{BB962C8B-B14F-4D97-AF65-F5344CB8AC3E}">
        <p14:creationId xmlns:p14="http://schemas.microsoft.com/office/powerpoint/2010/main" val="2212166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Despite the disappointment of not</a:t>
            </a:r>
            <a:r>
              <a:rPr lang="en-US" sz="1200" kern="1200" baseline="0" dirty="0" smtClean="0">
                <a:solidFill>
                  <a:schemeClr val="tx1"/>
                </a:solidFill>
                <a:effectLst/>
                <a:latin typeface="+mn-lt"/>
                <a:ea typeface="+mn-ea"/>
                <a:cs typeface="+mn-cs"/>
              </a:rPr>
              <a:t> knowing how to find it, </a:t>
            </a:r>
            <a:r>
              <a:rPr lang="en-US" sz="1200" kern="1200" dirty="0" smtClean="0">
                <a:solidFill>
                  <a:schemeClr val="tx1"/>
                </a:solidFill>
                <a:effectLst/>
                <a:latin typeface="+mn-lt"/>
                <a:ea typeface="+mn-ea"/>
                <a:cs typeface="+mn-cs"/>
              </a:rPr>
              <a:t>the </a:t>
            </a:r>
            <a:r>
              <a:rPr lang="en-US" sz="1200" kern="1200" dirty="0" smtClean="0">
                <a:solidFill>
                  <a:schemeClr val="tx1"/>
                </a:solidFill>
                <a:effectLst/>
                <a:latin typeface="+mn-lt"/>
                <a:ea typeface="+mn-ea"/>
                <a:cs typeface="+mn-cs"/>
              </a:rPr>
              <a:t>perennial need for the experience of this transcendental state remains through the centuries. It remains in our collective memory; a deep need to know the ultimate reality and our relationship to it. </a:t>
            </a:r>
            <a:endParaRPr lang="en-US" sz="1200" dirty="0" smtClean="0">
              <a:solidFill>
                <a:srgbClr val="63693C"/>
              </a:solidFill>
              <a:latin typeface="Garamond"/>
              <a:cs typeface="Garamond"/>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rgbClr val="63693C"/>
              </a:solidFill>
              <a:latin typeface="Garamond"/>
              <a:cs typeface="Garamond"/>
            </a:endParaRPr>
          </a:p>
          <a:p>
            <a:endParaRPr lang="en-US" dirty="0"/>
          </a:p>
        </p:txBody>
      </p:sp>
      <p:sp>
        <p:nvSpPr>
          <p:cNvPr id="4" name="Slide Number Placeholder 3"/>
          <p:cNvSpPr>
            <a:spLocks noGrp="1"/>
          </p:cNvSpPr>
          <p:nvPr>
            <p:ph type="sldNum" sz="quarter" idx="10"/>
          </p:nvPr>
        </p:nvSpPr>
        <p:spPr/>
        <p:txBody>
          <a:bodyPr/>
          <a:lstStyle/>
          <a:p>
            <a:fld id="{2C03C36C-7CA3-BB46-B40C-A4BAE7F1A2B9}" type="slidenum">
              <a:rPr lang="en-US" smtClean="0"/>
              <a:t>17</a:t>
            </a:fld>
            <a:endParaRPr lang="en-US"/>
          </a:p>
        </p:txBody>
      </p:sp>
    </p:spTree>
    <p:extLst>
      <p:ext uri="{BB962C8B-B14F-4D97-AF65-F5344CB8AC3E}">
        <p14:creationId xmlns:p14="http://schemas.microsoft.com/office/powerpoint/2010/main" val="626432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But this is one of the founding goals of MIU: </a:t>
            </a:r>
            <a:r>
              <a:rPr lang="en-US" sz="1200" dirty="0" smtClean="0"/>
              <a:t>To develop the full potential of the individual by developing their innermost value,</a:t>
            </a:r>
            <a:r>
              <a:rPr lang="en-US" sz="1200" baseline="0" dirty="0" smtClean="0"/>
              <a:t> consciousness. This was the original motto of MIU: </a:t>
            </a:r>
            <a:endParaRPr lang="en-US" sz="1200" dirty="0" smtClean="0"/>
          </a:p>
          <a:p>
            <a:endParaRPr lang="en-US" baseline="0" dirty="0" smtClean="0"/>
          </a:p>
          <a:p>
            <a:r>
              <a:rPr lang="en-US" baseline="0" dirty="0" smtClean="0"/>
              <a:t>Knowledge is structured in Consciousness</a:t>
            </a:r>
            <a:endParaRPr lang="en-US" dirty="0"/>
          </a:p>
        </p:txBody>
      </p:sp>
      <p:sp>
        <p:nvSpPr>
          <p:cNvPr id="4" name="Slide Number Placeholder 3"/>
          <p:cNvSpPr>
            <a:spLocks noGrp="1"/>
          </p:cNvSpPr>
          <p:nvPr>
            <p:ph type="sldNum" sz="quarter" idx="10"/>
          </p:nvPr>
        </p:nvSpPr>
        <p:spPr/>
        <p:txBody>
          <a:bodyPr/>
          <a:lstStyle/>
          <a:p>
            <a:fld id="{F00A30DE-F758-4440-8763-C6A82F672B92}" type="slidenum">
              <a:rPr lang="en-US" smtClean="0"/>
              <a:t>18</a:t>
            </a:fld>
            <a:endParaRPr lang="en-US"/>
          </a:p>
        </p:txBody>
      </p:sp>
    </p:spTree>
    <p:extLst>
      <p:ext uri="{BB962C8B-B14F-4D97-AF65-F5344CB8AC3E}">
        <p14:creationId xmlns:p14="http://schemas.microsoft.com/office/powerpoint/2010/main" val="3793641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 here we start with the knower. We expand the container of knowledge, so that we can more easily and</a:t>
            </a:r>
            <a:r>
              <a:rPr lang="en-US" baseline="0" dirty="0" smtClean="0"/>
              <a:t> </a:t>
            </a:r>
            <a:r>
              <a:rPr lang="en-US" dirty="0" smtClean="0"/>
              <a:t>comfortably learn and grow, fitting more knowledge and more understanding in our ever</a:t>
            </a:r>
            <a:r>
              <a:rPr lang="en-US" baseline="0" dirty="0" smtClean="0"/>
              <a:t> expanding container.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of the ways we understand ourselves in a more expanded way is to see ourselves as a part of nature. Maharishi outlined 16 principles </a:t>
            </a:r>
            <a:r>
              <a:rPr lang="en-US" sz="1200" kern="1200" dirty="0" smtClean="0">
                <a:solidFill>
                  <a:schemeClr val="tx1"/>
                </a:solidFill>
                <a:effectLst/>
                <a:latin typeface="+mn-lt"/>
                <a:ea typeface="+mn-ea"/>
                <a:cs typeface="+mn-cs"/>
              </a:rPr>
              <a:t>that exist throughout creation</a:t>
            </a:r>
            <a:endParaRPr lang="en-US" dirty="0" smtClean="0"/>
          </a:p>
          <a:p>
            <a:endParaRPr lang="en-US" dirty="0"/>
          </a:p>
        </p:txBody>
      </p:sp>
      <p:sp>
        <p:nvSpPr>
          <p:cNvPr id="4" name="Slide Number Placeholder 3"/>
          <p:cNvSpPr>
            <a:spLocks noGrp="1"/>
          </p:cNvSpPr>
          <p:nvPr>
            <p:ph type="sldNum" sz="quarter" idx="10"/>
          </p:nvPr>
        </p:nvSpPr>
        <p:spPr/>
        <p:txBody>
          <a:bodyPr/>
          <a:lstStyle/>
          <a:p>
            <a:fld id="{F00A30DE-F758-4440-8763-C6A82F672B92}" type="slidenum">
              <a:rPr lang="en-US" smtClean="0"/>
              <a:t>19</a:t>
            </a:fld>
            <a:endParaRPr lang="en-US"/>
          </a:p>
        </p:txBody>
      </p:sp>
    </p:spTree>
    <p:extLst>
      <p:ext uri="{BB962C8B-B14F-4D97-AF65-F5344CB8AC3E}">
        <p14:creationId xmlns:p14="http://schemas.microsoft.com/office/powerpoint/2010/main" val="2229657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Recognizing these principles around us and within us helps us to understand the nature of life at deeper levels. </a:t>
            </a:r>
            <a:endParaRPr lang="en-US" dirty="0"/>
          </a:p>
        </p:txBody>
      </p:sp>
      <p:sp>
        <p:nvSpPr>
          <p:cNvPr id="4" name="Slide Number Placeholder 3"/>
          <p:cNvSpPr>
            <a:spLocks noGrp="1"/>
          </p:cNvSpPr>
          <p:nvPr>
            <p:ph type="sldNum" sz="quarter" idx="10"/>
          </p:nvPr>
        </p:nvSpPr>
        <p:spPr/>
        <p:txBody>
          <a:bodyPr/>
          <a:lstStyle/>
          <a:p>
            <a:fld id="{F00A30DE-F758-4440-8763-C6A82F672B92}" type="slidenum">
              <a:rPr lang="en-US" smtClean="0"/>
              <a:t>20</a:t>
            </a:fld>
            <a:endParaRPr lang="en-US"/>
          </a:p>
        </p:txBody>
      </p:sp>
    </p:spTree>
    <p:extLst>
      <p:ext uri="{BB962C8B-B14F-4D97-AF65-F5344CB8AC3E}">
        <p14:creationId xmlns:p14="http://schemas.microsoft.com/office/powerpoint/2010/main" val="1336501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underlying principles are seen in nature and in our own thoughts and actions, unifying our inner and outer worlds, and showing us how to function more in harmony with nature’s functioning. </a:t>
            </a:r>
          </a:p>
          <a:p>
            <a:endParaRPr lang="en-US" dirty="0"/>
          </a:p>
        </p:txBody>
      </p:sp>
      <p:sp>
        <p:nvSpPr>
          <p:cNvPr id="4" name="Slide Number Placeholder 3"/>
          <p:cNvSpPr>
            <a:spLocks noGrp="1"/>
          </p:cNvSpPr>
          <p:nvPr>
            <p:ph type="sldNum" sz="quarter" idx="10"/>
          </p:nvPr>
        </p:nvSpPr>
        <p:spPr/>
        <p:txBody>
          <a:bodyPr/>
          <a:lstStyle/>
          <a:p>
            <a:fld id="{F00A30DE-F758-4440-8763-C6A82F672B92}" type="slidenum">
              <a:rPr lang="en-US" smtClean="0"/>
              <a:t>21</a:t>
            </a:fld>
            <a:endParaRPr lang="en-US"/>
          </a:p>
        </p:txBody>
      </p:sp>
    </p:spTree>
    <p:extLst>
      <p:ext uri="{BB962C8B-B14F-4D97-AF65-F5344CB8AC3E}">
        <p14:creationId xmlns:p14="http://schemas.microsoft.com/office/powerpoint/2010/main" val="789244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Progress, evolution, and growth are the nature of life. Creative intelligence expresses itself</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the direction of more and more, in the direction of greater happiness, greater knowledge, greater achievement, more fulfillment.</a:t>
            </a:r>
            <a:r>
              <a:rPr lang="en-US" dirty="0" smtClean="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Practicing TM is like being a wise gardener who waters the root of a tree instead of attending to each leaf, nourishing the whole tree in one stroke. The nature of life is to grow.</a:t>
            </a:r>
            <a:r>
              <a:rPr lang="en-US" dirty="0" smtClean="0">
                <a:effectLst/>
              </a:rPr>
              <a:t>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B6A8156-822B-584A-9A03-DF9EDC6851AF}" type="slidenum">
              <a:rPr lang="en-US" smtClean="0"/>
              <a:t>22</a:t>
            </a:fld>
            <a:endParaRPr lang="en-US"/>
          </a:p>
        </p:txBody>
      </p:sp>
    </p:spTree>
    <p:extLst>
      <p:ext uri="{BB962C8B-B14F-4D97-AF65-F5344CB8AC3E}">
        <p14:creationId xmlns:p14="http://schemas.microsoft.com/office/powerpoint/2010/main" val="306860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Course procedures and guidelines are outlined in the</a:t>
            </a:r>
            <a:r>
              <a:rPr lang="en-US" baseline="0" dirty="0" smtClean="0"/>
              <a:t> first four pages of your syllabus – it’s important that you know them. I want to take a couple minutes before we introduce your professors to go over some of the more important points.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u="sng" dirty="0" smtClean="0">
                <a:effectLst/>
              </a:rPr>
              <a:t>Attendance</a:t>
            </a:r>
            <a:r>
              <a:rPr lang="en-US" sz="1200" dirty="0" smtClean="0">
                <a:effectLst/>
              </a:rPr>
              <a:t> at all classes is required because all elements of class—lectures, questions and answers, discussions and homework assignments —contribute to the learning process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effectLst/>
              </a:rPr>
              <a:t>Students are expected to arrive 2 or 3 minutes before class time so everyone can be seated and settled when class begins.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effectLst/>
              </a:rPr>
              <a:t>Absences are usually excused only if students are sick in bed or have a family emergency. If you miss more than three sessions (morning or afternoon) of the two-week course, you may not be eligible to receive credit for the course. </a:t>
            </a:r>
            <a:r>
              <a:rPr lang="en-US" sz="1200" b="1" dirty="0" smtClean="0">
                <a:effectLst/>
              </a:rPr>
              <a:t>If you must miss a class, please call or email your professor, or send a note with a friend.</a:t>
            </a:r>
            <a:r>
              <a:rPr lang="en-US" sz="1200" dirty="0" smtClean="0">
                <a:effectLst/>
              </a:rPr>
              <a:t> Simply not showing up is unprofessional and discourteous and will be considered an unexcused absence.  </a:t>
            </a:r>
            <a:endParaRPr lang="en-US" sz="1200" b="1" dirty="0" smtClean="0">
              <a:effectLst/>
            </a:endParaRPr>
          </a:p>
          <a:p>
            <a:endParaRPr lang="en-US" dirty="0"/>
          </a:p>
        </p:txBody>
      </p:sp>
      <p:sp>
        <p:nvSpPr>
          <p:cNvPr id="4" name="Slide Number Placeholder 3"/>
          <p:cNvSpPr>
            <a:spLocks noGrp="1"/>
          </p:cNvSpPr>
          <p:nvPr>
            <p:ph type="sldNum" sz="quarter" idx="10"/>
          </p:nvPr>
        </p:nvSpPr>
        <p:spPr/>
        <p:txBody>
          <a:bodyPr/>
          <a:lstStyle/>
          <a:p>
            <a:fld id="{F00A30DE-F758-4440-8763-C6A82F672B92}" type="slidenum">
              <a:rPr lang="en-US" smtClean="0"/>
              <a:t>3</a:t>
            </a:fld>
            <a:endParaRPr lang="en-US"/>
          </a:p>
        </p:txBody>
      </p:sp>
    </p:spTree>
    <p:extLst>
      <p:ext uri="{BB962C8B-B14F-4D97-AF65-F5344CB8AC3E}">
        <p14:creationId xmlns:p14="http://schemas.microsoft.com/office/powerpoint/2010/main" val="1800438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to be all we can be.</a:t>
            </a:r>
            <a:r>
              <a:rPr lang="en-US" baseline="0" dirty="0" smtClean="0"/>
              <a:t> We want to be a whole person. To know ourselves fully. In time, TM helps to open up all the layers that make us who we are. Then life is richer and fuller.</a:t>
            </a:r>
            <a:endParaRPr lang="en-US" dirty="0"/>
          </a:p>
        </p:txBody>
      </p:sp>
      <p:sp>
        <p:nvSpPr>
          <p:cNvPr id="4" name="Slide Number Placeholder 3"/>
          <p:cNvSpPr>
            <a:spLocks noGrp="1"/>
          </p:cNvSpPr>
          <p:nvPr>
            <p:ph type="sldNum" sz="quarter" idx="10"/>
          </p:nvPr>
        </p:nvSpPr>
        <p:spPr/>
        <p:txBody>
          <a:bodyPr/>
          <a:lstStyle/>
          <a:p>
            <a:fld id="{5B6A8156-822B-584A-9A03-DF9EDC6851AF}" type="slidenum">
              <a:rPr lang="en-US" smtClean="0"/>
              <a:t>31</a:t>
            </a:fld>
            <a:endParaRPr lang="en-US"/>
          </a:p>
        </p:txBody>
      </p:sp>
    </p:spTree>
    <p:extLst>
      <p:ext uri="{BB962C8B-B14F-4D97-AF65-F5344CB8AC3E}">
        <p14:creationId xmlns:p14="http://schemas.microsoft.com/office/powerpoint/2010/main" val="878763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Diet: Drink more water; Limit or eliminate sugar/alcohol/drugs/tobacco (caffeine is a drug); Eliminate or reduce processed foods.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B6A8156-822B-584A-9A03-DF9EDC6851AF}" type="slidenum">
              <a:rPr lang="en-US" smtClean="0"/>
              <a:t>34</a:t>
            </a:fld>
            <a:endParaRPr lang="en-US"/>
          </a:p>
        </p:txBody>
      </p:sp>
    </p:spTree>
    <p:extLst>
      <p:ext uri="{BB962C8B-B14F-4D97-AF65-F5344CB8AC3E}">
        <p14:creationId xmlns:p14="http://schemas.microsoft.com/office/powerpoint/2010/main" val="1753177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Exercise dependent on age, physical ability, body type, health issue; 	Exercise at least 30 minutes a day (Cardiovascular); Just be active – 	Enjoy a variety of activities; sports, hiking, biking – play!</a:t>
            </a:r>
          </a:p>
          <a:p>
            <a:r>
              <a:rPr lang="en-US" sz="1200" i="1" kern="1200" dirty="0" smtClean="0">
                <a:solidFill>
                  <a:schemeClr val="tx1"/>
                </a:solidFill>
                <a:effectLst/>
                <a:latin typeface="+mn-lt"/>
                <a:ea typeface="+mn-ea"/>
                <a:cs typeface="+mn-cs"/>
              </a:rPr>
              <a:t>Do Yoga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6A8156-822B-584A-9A03-DF9EDC6851AF}" type="slidenum">
              <a:rPr lang="en-US" smtClean="0"/>
              <a:t>35</a:t>
            </a:fld>
            <a:endParaRPr lang="en-US"/>
          </a:p>
        </p:txBody>
      </p:sp>
    </p:spTree>
    <p:extLst>
      <p:ext uri="{BB962C8B-B14F-4D97-AF65-F5344CB8AC3E}">
        <p14:creationId xmlns:p14="http://schemas.microsoft.com/office/powerpoint/2010/main" val="3401740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Sleep: ideally 10pm to 6 am; Shut off electronics around 9:00 </a:t>
            </a:r>
            <a:r>
              <a:rPr lang="en-US" sz="1200" i="1" kern="1200" dirty="0" err="1" smtClean="0">
                <a:solidFill>
                  <a:schemeClr val="tx1"/>
                </a:solidFill>
                <a:effectLst/>
                <a:latin typeface="+mn-lt"/>
                <a:ea typeface="+mn-ea"/>
                <a:cs typeface="+mn-cs"/>
              </a:rPr>
              <a:t>p.m</a:t>
            </a:r>
            <a:r>
              <a:rPr lang="en-US" sz="1200" i="1" kern="1200" dirty="0" smtClean="0">
                <a:solidFill>
                  <a:schemeClr val="tx1"/>
                </a:solidFill>
                <a:effectLst/>
                <a:latin typeface="+mn-lt"/>
                <a:ea typeface="+mn-ea"/>
                <a:cs typeface="+mn-cs"/>
              </a:rPr>
              <a:t>; Sleep in a dark, cool setting; Set a consistent sleep schedule.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6A8156-822B-584A-9A03-DF9EDC6851AF}" type="slidenum">
              <a:rPr lang="en-US" smtClean="0"/>
              <a:t>36</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 TM: ideally 2x a day; Set a consistent schedule for when you meditate, but also be flexible – life is always changing; No straining, no effort in the practice. </a:t>
            </a:r>
            <a:endParaRPr lang="en-US" dirty="0"/>
          </a:p>
        </p:txBody>
      </p:sp>
      <p:sp>
        <p:nvSpPr>
          <p:cNvPr id="4" name="Slide Number Placeholder 3"/>
          <p:cNvSpPr>
            <a:spLocks noGrp="1"/>
          </p:cNvSpPr>
          <p:nvPr>
            <p:ph type="sldNum" sz="quarter" idx="10"/>
          </p:nvPr>
        </p:nvSpPr>
        <p:spPr/>
        <p:txBody>
          <a:bodyPr/>
          <a:lstStyle/>
          <a:p>
            <a:fld id="{5B6A8156-822B-584A-9A03-DF9EDC6851AF}" type="slidenum">
              <a:rPr lang="en-US" smtClean="0"/>
              <a:t>37</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Circadian rhythms</a:t>
            </a:r>
            <a:r>
              <a:rPr lang="is-IS" smtClean="0"/>
              <a:t>…</a:t>
            </a:r>
            <a:endParaRPr lang="en-US"/>
          </a:p>
        </p:txBody>
      </p:sp>
      <p:sp>
        <p:nvSpPr>
          <p:cNvPr id="4" name="Slide Number Placeholder 3"/>
          <p:cNvSpPr>
            <a:spLocks noGrp="1"/>
          </p:cNvSpPr>
          <p:nvPr>
            <p:ph type="sldNum" sz="quarter" idx="10"/>
          </p:nvPr>
        </p:nvSpPr>
        <p:spPr/>
        <p:txBody>
          <a:bodyPr/>
          <a:lstStyle/>
          <a:p>
            <a:fld id="{5B6A8156-822B-584A-9A03-DF9EDC6851AF}" type="slidenum">
              <a:rPr lang="en-US" smtClean="0"/>
              <a:t>38</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the highest?  The highest is the deepest – TC </a:t>
            </a:r>
            <a:r>
              <a:rPr lang="en-US" i="0" dirty="0" smtClean="0"/>
              <a:t> </a:t>
            </a:r>
            <a:r>
              <a:rPr lang="en-US" sz="1200" i="0" kern="1200" dirty="0" smtClean="0">
                <a:solidFill>
                  <a:schemeClr val="tx1"/>
                </a:solidFill>
                <a:effectLst/>
                <a:latin typeface="+mn-lt"/>
                <a:ea typeface="+mn-ea"/>
                <a:cs typeface="+mn-cs"/>
              </a:rPr>
              <a:t>If we want to accomplish something, the quickest way will be to make friends with the King, and then all of his ministers and assistants will help you.</a:t>
            </a:r>
          </a:p>
          <a:p>
            <a:r>
              <a:rPr lang="en-US" sz="1200" i="0" kern="1200" dirty="0" smtClean="0">
                <a:solidFill>
                  <a:schemeClr val="tx1"/>
                </a:solidFill>
                <a:effectLst/>
                <a:latin typeface="+mn-lt"/>
                <a:ea typeface="+mn-ea"/>
                <a:cs typeface="+mn-cs"/>
              </a:rPr>
              <a:t>—When we experience the transcendent where all the laws of nature reside, then nature rises up to support all our activity. </a:t>
            </a:r>
          </a:p>
          <a:p>
            <a:endParaRPr lang="en-US" dirty="0"/>
          </a:p>
        </p:txBody>
      </p:sp>
      <p:sp>
        <p:nvSpPr>
          <p:cNvPr id="4" name="Slide Number Placeholder 3"/>
          <p:cNvSpPr>
            <a:spLocks noGrp="1"/>
          </p:cNvSpPr>
          <p:nvPr>
            <p:ph type="sldNum" sz="quarter" idx="10"/>
          </p:nvPr>
        </p:nvSpPr>
        <p:spPr/>
        <p:txBody>
          <a:bodyPr/>
          <a:lstStyle/>
          <a:p>
            <a:fld id="{5B6A8156-822B-584A-9A03-DF9EDC6851AF}" type="slidenum">
              <a:rPr lang="en-US" smtClean="0"/>
              <a:t>39</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The merchant was in such a hurry that he didn’t think he had time to go to the bank before going to the market, so he rushes to the market, but can’t be effective there because he has no money.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—No matter how busy we are, it will always be wise to take the time to take care of ourselves and meditate so that we bring all we have to every project at work, and to all our family and friends. “One can only give from what one has” – Maharishi.</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6A8156-822B-584A-9A03-DF9EDC6851AF}" type="slidenum">
              <a:rPr lang="en-US" smtClean="0"/>
              <a:t>40</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live in a time of uncertainties and rapid change. It can be challenging to keep progressing yet maintain balance, to fulfill our goals and desires without accumulating stress and fatigue in the process.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1" u="sng" kern="1200" dirty="0" smtClean="0">
                <a:solidFill>
                  <a:schemeClr val="tx1"/>
                </a:solidFill>
                <a:effectLst/>
                <a:latin typeface="+mn-lt"/>
                <a:ea typeface="+mn-ea"/>
                <a:cs typeface="+mn-cs"/>
              </a:rPr>
              <a:t> Analogy</a:t>
            </a:r>
            <a:r>
              <a:rPr lang="en-US" sz="1200" i="1" kern="1200" dirty="0" smtClean="0">
                <a:solidFill>
                  <a:schemeClr val="tx1"/>
                </a:solidFill>
                <a:effectLst/>
                <a:latin typeface="+mn-lt"/>
                <a:ea typeface="+mn-ea"/>
                <a:cs typeface="+mn-cs"/>
              </a:rPr>
              <a:t>: One foot must be at rest, to provide the basis for the other foot to move forward.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Examples from nature; The earth balances the activity of summer with the silence of winter, the activity of the day and the rest of the night. Life giving blood circulates through the body due to the rest and activity phases of the pumping heart. Nothing just keeps going without resting.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Deeper rest is the basis of more dynamic, more fulfilling activity. TM is an effective way to experience deep rest in a short amount of time, helping us to progress more quickly in life.</a:t>
            </a:r>
          </a:p>
          <a:p>
            <a:endParaRPr lang="en-US" sz="1200" i="1" kern="1200" dirty="0" smtClean="0">
              <a:solidFill>
                <a:schemeClr val="tx1"/>
              </a:solidFill>
              <a:effectLst/>
              <a:latin typeface="+mn-lt"/>
              <a:ea typeface="+mn-ea"/>
              <a:cs typeface="+mn-cs"/>
            </a:endParaRPr>
          </a:p>
          <a:p>
            <a:r>
              <a:rPr lang="en-US" sz="1200" i="1" u="none" kern="1200" dirty="0" smtClean="0">
                <a:solidFill>
                  <a:schemeClr val="tx1"/>
                </a:solidFill>
                <a:effectLst/>
                <a:latin typeface="+mn-lt"/>
                <a:ea typeface="+mn-ea"/>
                <a:cs typeface="+mn-cs"/>
              </a:rPr>
              <a:t>Rest </a:t>
            </a:r>
            <a:r>
              <a:rPr lang="en-US" sz="1200" i="1" kern="1200" dirty="0" smtClean="0">
                <a:solidFill>
                  <a:schemeClr val="tx1"/>
                </a:solidFill>
                <a:effectLst/>
                <a:latin typeface="+mn-lt"/>
                <a:ea typeface="+mn-ea"/>
                <a:cs typeface="+mn-cs"/>
              </a:rPr>
              <a:t>is the basis of activity. Rest comes in many forms; the sleep of night, TM, taking a break from our work, etc., the traditional day of rest each week in most societies.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B6A8156-822B-584A-9A03-DF9EDC6851AF}" type="slidenum">
              <a:rPr lang="en-US" smtClean="0"/>
              <a:t>41</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i="1" u="sng" kern="1200" dirty="0" smtClean="0">
                <a:solidFill>
                  <a:schemeClr val="tx1"/>
                </a:solidFill>
                <a:effectLst/>
                <a:latin typeface="+mn-lt"/>
                <a:ea typeface="+mn-ea"/>
                <a:cs typeface="+mn-cs"/>
              </a:rPr>
              <a:t>Arrow analogy</a:t>
            </a:r>
            <a:r>
              <a:rPr lang="en-US" sz="1200" i="1" kern="1200" dirty="0" smtClean="0">
                <a:solidFill>
                  <a:schemeClr val="tx1"/>
                </a:solidFill>
                <a:effectLst/>
                <a:latin typeface="+mn-lt"/>
                <a:ea typeface="+mn-ea"/>
                <a:cs typeface="+mn-cs"/>
              </a:rPr>
              <a:t>: To shoot an arrow successfully, it is first necessary to draw it back on the bow. In this state of rest it has great potential energy. When it is brought back to the fullest possible extent, then it possesses the greatest dynamic power and can fly forward to hit the target.</a:t>
            </a:r>
          </a:p>
          <a:p>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In any creative process, whether programming or writing music, we have moments of rest or silence from where we get the inspiration to move on to the next idea.</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B6A8156-822B-584A-9A03-DF9EDC6851AF}" type="slidenum">
              <a:rPr lang="en-US" smtClean="0"/>
              <a:t>42</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So this is the outcome we want in this course.  There’s also research</a:t>
            </a:r>
            <a:r>
              <a:rPr lang="en-US" sz="1200" baseline="0" dirty="0" smtClean="0"/>
              <a:t> showing that taking notes with pen and paper actually helps students retain information better.</a:t>
            </a: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Use of electronic devices in the classroom is not allowed. We know how attached you are to your smart phones, music players and tablets - but we must ask that you </a:t>
            </a:r>
            <a:r>
              <a:rPr lang="en-US" sz="1200" b="1" dirty="0" smtClean="0"/>
              <a:t>do not </a:t>
            </a:r>
            <a:r>
              <a:rPr lang="en-US" sz="1200" dirty="0" smtClean="0"/>
              <a:t>use your devices during class time or during groups meditations. </a:t>
            </a:r>
          </a:p>
          <a:p>
            <a:endParaRPr lang="en-US" dirty="0"/>
          </a:p>
        </p:txBody>
      </p:sp>
      <p:sp>
        <p:nvSpPr>
          <p:cNvPr id="4" name="Slide Number Placeholder 3"/>
          <p:cNvSpPr>
            <a:spLocks noGrp="1"/>
          </p:cNvSpPr>
          <p:nvPr>
            <p:ph type="sldNum" sz="quarter" idx="10"/>
          </p:nvPr>
        </p:nvSpPr>
        <p:spPr/>
        <p:txBody>
          <a:bodyPr/>
          <a:lstStyle/>
          <a:p>
            <a:fld id="{F00A30DE-F758-4440-8763-C6A82F672B92}" type="slidenum">
              <a:rPr lang="en-US" smtClean="0"/>
              <a:t>4</a:t>
            </a:fld>
            <a:endParaRPr lang="en-US"/>
          </a:p>
        </p:txBody>
      </p:sp>
    </p:spTree>
    <p:extLst>
      <p:ext uri="{BB962C8B-B14F-4D97-AF65-F5344CB8AC3E}">
        <p14:creationId xmlns:p14="http://schemas.microsoft.com/office/powerpoint/2010/main" val="16540972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With a deeper reservoir</a:t>
            </a:r>
            <a:r>
              <a:rPr lang="en-US" sz="1200" i="1" kern="1200" baseline="0" dirty="0" smtClean="0">
                <a:solidFill>
                  <a:schemeClr val="tx1"/>
                </a:solidFill>
                <a:effectLst/>
                <a:latin typeface="+mn-lt"/>
                <a:ea typeface="+mn-ea"/>
                <a:cs typeface="+mn-cs"/>
              </a:rPr>
              <a:t> of energy, intelligence and creativity to draw from, we become more efficient and productive</a:t>
            </a:r>
            <a:r>
              <a:rPr lang="is-IS" sz="1200" i="1"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B6A8156-822B-584A-9A03-DF9EDC6851AF}" type="slidenum">
              <a:rPr lang="en-US" smtClean="0"/>
              <a:t>43</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is-IS" sz="1200" i="1" kern="1200" dirty="0" smtClean="0">
                <a:solidFill>
                  <a:schemeClr val="tx1"/>
                </a:solidFill>
                <a:effectLst/>
                <a:latin typeface="+mn-lt"/>
                <a:ea typeface="+mn-ea"/>
                <a:cs typeface="+mn-cs"/>
              </a:rPr>
              <a:t>…and have</a:t>
            </a:r>
            <a:r>
              <a:rPr lang="is-IS" sz="1200" i="1" kern="1200" baseline="0" dirty="0" smtClean="0">
                <a:solidFill>
                  <a:schemeClr val="tx1"/>
                </a:solidFill>
                <a:effectLst/>
                <a:latin typeface="+mn-lt"/>
                <a:ea typeface="+mn-ea"/>
                <a:cs typeface="+mn-cs"/>
              </a:rPr>
              <a:t> time to enjoy our achievements — and also have time to enjoy our family and friends.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B6A8156-822B-584A-9A03-DF9EDC6851AF}" type="slidenum">
              <a:rPr lang="en-US" smtClean="0"/>
              <a:t>44</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So its good to align</a:t>
            </a:r>
            <a:r>
              <a:rPr lang="en-US" sz="1200" i="0" kern="1200" baseline="0" dirty="0" smtClean="0">
                <a:solidFill>
                  <a:schemeClr val="tx1"/>
                </a:solidFill>
                <a:effectLst/>
                <a:latin typeface="+mn-lt"/>
                <a:ea typeface="+mn-ea"/>
                <a:cs typeface="+mn-cs"/>
              </a:rPr>
              <a:t> ourselves with natural law at its source, so we are more capable to perform action which is right, and will bring a good reaction to us!</a:t>
            </a:r>
            <a:endParaRPr lang="en-US" sz="120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smtClean="0">
              <a:solidFill>
                <a:schemeClr val="tx1"/>
              </a:solidFill>
              <a:effectLst/>
              <a:latin typeface="+mn-lt"/>
              <a:ea typeface="+mn-ea"/>
              <a:cs typeface="+mn-cs"/>
            </a:endParaRPr>
          </a:p>
          <a:p>
            <a:endParaRPr lang="en-US" i="0" dirty="0"/>
          </a:p>
        </p:txBody>
      </p:sp>
      <p:sp>
        <p:nvSpPr>
          <p:cNvPr id="4" name="Slide Number Placeholder 3"/>
          <p:cNvSpPr>
            <a:spLocks noGrp="1"/>
          </p:cNvSpPr>
          <p:nvPr>
            <p:ph type="sldNum" sz="quarter" idx="10"/>
          </p:nvPr>
        </p:nvSpPr>
        <p:spPr/>
        <p:txBody>
          <a:bodyPr/>
          <a:lstStyle/>
          <a:p>
            <a:fld id="{5B6A8156-822B-584A-9A03-DF9EDC6851AF}" type="slidenum">
              <a:rPr lang="en-US" smtClean="0"/>
              <a:t>45</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Analogy: snow plow or shovel – the way must be cleared before we can advance. Otherwise, we aren’t going anywhere!</a:t>
            </a:r>
          </a:p>
          <a:p>
            <a:endParaRPr lang="en-US" sz="120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Stress inhibits our progress in life and carries physical and mental risks. The body naturally wants to get rid of stress and Transcendental Meditation provides a simple, natural, effective way to eliminate stress. Purification of stress leads to progress.</a:t>
            </a:r>
          </a:p>
          <a:p>
            <a:endParaRPr lang="en-US" sz="120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smtClean="0">
              <a:solidFill>
                <a:schemeClr val="tx1"/>
              </a:solidFill>
              <a:effectLst/>
              <a:latin typeface="+mn-lt"/>
              <a:ea typeface="+mn-ea"/>
              <a:cs typeface="+mn-cs"/>
            </a:endParaRPr>
          </a:p>
          <a:p>
            <a:endParaRPr lang="en-US" i="0" dirty="0"/>
          </a:p>
        </p:txBody>
      </p:sp>
      <p:sp>
        <p:nvSpPr>
          <p:cNvPr id="4" name="Slide Number Placeholder 3"/>
          <p:cNvSpPr>
            <a:spLocks noGrp="1"/>
          </p:cNvSpPr>
          <p:nvPr>
            <p:ph type="sldNum" sz="quarter" idx="10"/>
          </p:nvPr>
        </p:nvSpPr>
        <p:spPr/>
        <p:txBody>
          <a:bodyPr/>
          <a:lstStyle/>
          <a:p>
            <a:fld id="{5B6A8156-822B-584A-9A03-DF9EDC6851AF}" type="slidenum">
              <a:rPr lang="en-US" smtClean="0"/>
              <a:t>46</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i="0" dirty="0" smtClean="0"/>
              <a:t>As a by-product, TM</a:t>
            </a:r>
            <a:r>
              <a:rPr lang="en-US" i="0" baseline="0" dirty="0" smtClean="0"/>
              <a:t> releases stress and purifies our nervous system in a very natural way.</a:t>
            </a:r>
            <a:endParaRPr lang="en-US" i="0" dirty="0"/>
          </a:p>
        </p:txBody>
      </p:sp>
      <p:sp>
        <p:nvSpPr>
          <p:cNvPr id="4" name="Slide Number Placeholder 3"/>
          <p:cNvSpPr>
            <a:spLocks noGrp="1"/>
          </p:cNvSpPr>
          <p:nvPr>
            <p:ph type="sldNum" sz="quarter" idx="10"/>
          </p:nvPr>
        </p:nvSpPr>
        <p:spPr/>
        <p:txBody>
          <a:bodyPr/>
          <a:lstStyle/>
          <a:p>
            <a:fld id="{5B6A8156-822B-584A-9A03-DF9EDC6851AF}" type="slidenum">
              <a:rPr lang="en-US" smtClean="0"/>
              <a:t>47</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If there is stress in the mind and body it must be released in order for us to become free of that which is not really us. Stress inhibits us from living our full potential. </a:t>
            </a:r>
            <a:r>
              <a:rPr lang="en-US" sz="1200" kern="1200" dirty="0" smtClean="0">
                <a:solidFill>
                  <a:schemeClr val="tx1"/>
                </a:solidFill>
                <a:effectLst/>
                <a:latin typeface="+mn-lt"/>
                <a:ea typeface="+mn-ea"/>
                <a:cs typeface="+mn-cs"/>
              </a:rPr>
              <a:t>Relaxation and other good feelings during and after TM comes from the release of stress and expansion of the mind as we transcend and experience pure consciousness.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So the purification of these stresses leads us to more and more progress, happiness and fulfillment in our life.</a:t>
            </a:r>
          </a:p>
          <a:p>
            <a:endParaRPr lang="en-US" i="0" dirty="0"/>
          </a:p>
        </p:txBody>
      </p:sp>
      <p:sp>
        <p:nvSpPr>
          <p:cNvPr id="4" name="Slide Number Placeholder 3"/>
          <p:cNvSpPr>
            <a:spLocks noGrp="1"/>
          </p:cNvSpPr>
          <p:nvPr>
            <p:ph type="sldNum" sz="quarter" idx="10"/>
          </p:nvPr>
        </p:nvSpPr>
        <p:spPr/>
        <p:txBody>
          <a:bodyPr/>
          <a:lstStyle/>
          <a:p>
            <a:fld id="{5B6A8156-822B-584A-9A03-DF9EDC6851AF}" type="slidenum">
              <a:rPr lang="en-US" smtClean="0"/>
              <a:t>48</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unified field and Transcendental Consciousness share fundamental qualities. Both are unbounded, infinitely dynamic, self-interacting fields of pure intelligence” – Dr. Hagelin. STC states that TC is the home of natural law, the field of all possibilities. Quantum physics states that the unified field is the source of all the laws of nature, the unification of all the force and matter fields that create the manifest reality.</a:t>
            </a:r>
            <a:r>
              <a:rPr lang="en-US" sz="1200" i="0" u="sng" kern="1200" dirty="0" smtClean="0">
                <a:solidFill>
                  <a:schemeClr val="tx1"/>
                </a:solidFill>
                <a:effectLst/>
                <a:latin typeface="+mn-lt"/>
                <a:ea typeface="+mn-ea"/>
                <a:cs typeface="+mn-cs"/>
              </a:rPr>
              <a:t> This field of pure intelligence, being the source of everything, also contains the solution to everything.</a:t>
            </a:r>
            <a:endParaRPr lang="en-US" sz="1200" i="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6A8156-822B-584A-9A03-DF9EDC6851AF}" type="slidenum">
              <a:rPr lang="en-US" smtClean="0"/>
              <a:t>49</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“The unified field is not down deep somewhere, not out in space, not far away. It is all-pervading. Everything is made out of that. Everything is only a fluctuation of that, is nothing but that.” – Dr. Pearson.</a:t>
            </a:r>
          </a:p>
          <a:p>
            <a:r>
              <a:rPr lang="en-US" sz="1200" i="1" kern="1200" dirty="0" smtClean="0">
                <a:solidFill>
                  <a:schemeClr val="tx1"/>
                </a:solidFill>
                <a:effectLst/>
                <a:latin typeface="+mn-lt"/>
                <a:ea typeface="+mn-ea"/>
                <a:cs typeface="+mn-cs"/>
              </a:rPr>
              <a:t> This is our own Transcendental Consciousness.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“The unified field and Transcendental Consciousness share fundamental qualities. Both are unbounded, infinitely dynamic, self-interacting fields of pure intelligence” – Dr. Hagelin. STC states that TC is the home of</a:t>
            </a:r>
            <a:endParaRPr lang="en-US" i="0" dirty="0"/>
          </a:p>
        </p:txBody>
      </p:sp>
      <p:sp>
        <p:nvSpPr>
          <p:cNvPr id="4" name="Slide Number Placeholder 3"/>
          <p:cNvSpPr>
            <a:spLocks noGrp="1"/>
          </p:cNvSpPr>
          <p:nvPr>
            <p:ph type="sldNum" sz="quarter" idx="10"/>
          </p:nvPr>
        </p:nvSpPr>
        <p:spPr/>
        <p:txBody>
          <a:bodyPr/>
          <a:lstStyle/>
          <a:p>
            <a:fld id="{5B6A8156-822B-584A-9A03-DF9EDC6851AF}" type="slidenum">
              <a:rPr lang="en-US" smtClean="0"/>
              <a:t>50</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Being, Transcendental</a:t>
            </a:r>
            <a:r>
              <a:rPr lang="en-US" i="0" baseline="0" dirty="0" smtClean="0"/>
              <a:t> Consciousness is the basis, the foundation for everything else. It is the unchanging field that supports all change and growth in life.</a:t>
            </a:r>
            <a:endParaRPr lang="en-US" i="0" dirty="0"/>
          </a:p>
        </p:txBody>
      </p:sp>
      <p:sp>
        <p:nvSpPr>
          <p:cNvPr id="4" name="Slide Number Placeholder 3"/>
          <p:cNvSpPr>
            <a:spLocks noGrp="1"/>
          </p:cNvSpPr>
          <p:nvPr>
            <p:ph type="sldNum" sz="quarter" idx="10"/>
          </p:nvPr>
        </p:nvSpPr>
        <p:spPr/>
        <p:txBody>
          <a:bodyPr/>
          <a:lstStyle/>
          <a:p>
            <a:fld id="{5B6A8156-822B-584A-9A03-DF9EDC6851AF}" type="slidenum">
              <a:rPr lang="en-US" smtClean="0"/>
              <a:t>51</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Knowledge comes from information coming through</a:t>
            </a:r>
            <a:r>
              <a:rPr lang="en-US" sz="1200" i="0" kern="1200" baseline="0" dirty="0" smtClean="0">
                <a:solidFill>
                  <a:schemeClr val="tx1"/>
                </a:solidFill>
                <a:effectLst/>
                <a:latin typeface="+mn-lt"/>
                <a:ea typeface="+mn-ea"/>
                <a:cs typeface="+mn-cs"/>
              </a:rPr>
              <a:t> our senses about the outside world, it also comes from deep within, from the level of intuition and the transcendent.</a:t>
            </a:r>
          </a:p>
          <a:p>
            <a:r>
              <a:rPr lang="en-US" sz="1200" kern="1200" dirty="0" smtClean="0">
                <a:solidFill>
                  <a:schemeClr val="tx1"/>
                </a:solidFill>
                <a:effectLst/>
                <a:latin typeface="+mn-lt"/>
                <a:ea typeface="+mn-ea"/>
                <a:cs typeface="+mn-cs"/>
              </a:rPr>
              <a:t>British neuropsychologist Richard Gregory (2009) believed perception to be largely stored knowledge or memory: “Perception is based on ancient, innate, and on more recent learned knowledge from the past, with present information from the senses for real-time behavior” (p. 226). He estimated that visual perception may consist of eighty to ninety percent memory with as little as ten percent coming from input from the senses about our environment. This is supported by studies of brain-anatomy and visual sensations: </a:t>
            </a:r>
          </a:p>
          <a:p>
            <a:r>
              <a:rPr lang="en-US" sz="1200" kern="1200" dirty="0" smtClean="0">
                <a:solidFill>
                  <a:schemeClr val="tx1"/>
                </a:solidFill>
                <a:effectLst/>
                <a:latin typeface="+mn-lt"/>
                <a:ea typeface="+mn-ea"/>
                <a:cs typeface="+mn-cs"/>
              </a:rPr>
              <a:t>If visual sensations were primarily received rather than constructed by the brain, you’d expect that most of the fibers going to the brain’s primary visual cortex would come from the retina. Instead, scientists have found that only twenty percent do; eighty percent come downward from regions of the brain governing functions like memory. (</a:t>
            </a:r>
            <a:r>
              <a:rPr lang="en-US" sz="1200" kern="1200" dirty="0" err="1" smtClean="0">
                <a:solidFill>
                  <a:schemeClr val="tx1"/>
                </a:solidFill>
                <a:effectLst/>
                <a:latin typeface="+mn-lt"/>
                <a:ea typeface="+mn-ea"/>
                <a:cs typeface="+mn-cs"/>
              </a:rPr>
              <a:t>Gawande</a:t>
            </a:r>
            <a:r>
              <a:rPr lang="en-US" sz="1200" kern="1200" dirty="0" smtClean="0">
                <a:solidFill>
                  <a:schemeClr val="tx1"/>
                </a:solidFill>
                <a:effectLst/>
                <a:latin typeface="+mn-lt"/>
                <a:ea typeface="+mn-ea"/>
                <a:cs typeface="+mn-cs"/>
              </a:rPr>
              <a:t>, 2008, para. 40)</a:t>
            </a:r>
          </a:p>
          <a:p>
            <a:r>
              <a:rPr lang="en-US" sz="1200" kern="1200" dirty="0" smtClean="0">
                <a:solidFill>
                  <a:schemeClr val="tx1"/>
                </a:solidFill>
                <a:effectLst/>
                <a:latin typeface="+mn-lt"/>
                <a:ea typeface="+mn-ea"/>
                <a:cs typeface="+mn-cs"/>
              </a:rPr>
              <a:t>So all the more reason to develop our ability to function from the deepest level of our existence.</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6A8156-822B-584A-9A03-DF9EDC6851AF}" type="slidenum">
              <a:rPr lang="en-US" smtClean="0"/>
              <a:t>52</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The assignment for the day is due no later than 9:30am of the next scheduled class.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 The STC course will help prepare you for your graduate program here at MUM.</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 The assignments are directed towards critical and creative thinking and you should have a good amount of writing practice to develop your skills.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The homework assignments are listed in Sakai and in your syllabus.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All work submitted during this course and throughout your graduate program at MUM should be your own. Do not, under any circumstance, use another's work or words and submit it as your own. </a:t>
            </a:r>
            <a:r>
              <a:rPr lang="en-US" sz="1200" dirty="0" smtClean="0">
                <a:effectLst/>
              </a:rPr>
              <a:t>Academic dishonesty and plagiarism are serious academic offenses. Here at M.U.M., you will get an NC on any homework that you have copied or plagiarized. </a:t>
            </a: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00A30DE-F758-4440-8763-C6A82F672B92}" type="slidenum">
              <a:rPr lang="en-US" smtClean="0"/>
              <a:t>5</a:t>
            </a:fld>
            <a:endParaRPr lang="en-US"/>
          </a:p>
        </p:txBody>
      </p:sp>
    </p:spTree>
    <p:extLst>
      <p:ext uri="{BB962C8B-B14F-4D97-AF65-F5344CB8AC3E}">
        <p14:creationId xmlns:p14="http://schemas.microsoft.com/office/powerpoint/2010/main" val="2006836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When we are sleepy and dull nothing seems interesting and it’s difficult to learn. When our consciousness is clear learning is an enjoyable adventure. </a:t>
            </a:r>
          </a:p>
          <a:p>
            <a:r>
              <a:rPr lang="en-US" sz="1200" i="0" kern="1200" dirty="0" smtClean="0">
                <a:solidFill>
                  <a:schemeClr val="tx1"/>
                </a:solidFill>
                <a:effectLst/>
                <a:latin typeface="+mn-lt"/>
                <a:ea typeface="+mn-ea"/>
                <a:cs typeface="+mn-cs"/>
              </a:rPr>
              <a:t>The knower is primary. Without the knower, there is no real foundation for knowledge.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6A8156-822B-584A-9A03-DF9EDC6851AF}" type="slidenum">
              <a:rPr lang="en-US" smtClean="0"/>
              <a:t>53</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world is as you are.” Analogy: Green colored glasses makes everything green. How we see changes the way we understand</a:t>
            </a:r>
            <a:r>
              <a:rPr lang="en-US" sz="1200" i="0" kern="1200" baseline="0" dirty="0" smtClean="0">
                <a:solidFill>
                  <a:schemeClr val="tx1"/>
                </a:solidFill>
                <a:effectLst/>
                <a:latin typeface="+mn-lt"/>
                <a:ea typeface="+mn-ea"/>
                <a:cs typeface="+mn-cs"/>
              </a:rPr>
              <a:t> the world. The clearer our consciousness the clearer our understanding of any project we’re working on, or any situation we find ourselves in.</a:t>
            </a:r>
            <a:endParaRPr lang="en-US" sz="1200" i="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6A8156-822B-584A-9A03-DF9EDC6851AF}" type="slidenum">
              <a:rPr lang="en-US" smtClean="0"/>
              <a:t>54</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When the reality of unity underlies the experience of diversity it creates a harmonizing effect.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6A8156-822B-584A-9A03-DF9EDC6851AF}" type="slidenum">
              <a:rPr lang="en-US" smtClean="0"/>
              <a:t>55</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Every team member represents the whole team.</a:t>
            </a:r>
            <a:r>
              <a:rPr lang="en-US" sz="1200" kern="1200" dirty="0" smtClean="0">
                <a:solidFill>
                  <a:schemeClr val="tx1"/>
                </a:solidFill>
                <a:effectLst/>
                <a:latin typeface="+mn-lt"/>
                <a:ea typeface="+mn-ea"/>
                <a:cs typeface="+mn-cs"/>
              </a:rPr>
              <a:t> Every drop contains the essence of the</a:t>
            </a:r>
            <a:r>
              <a:rPr lang="en-US" sz="1200" kern="1200" baseline="0" dirty="0" smtClean="0">
                <a:solidFill>
                  <a:schemeClr val="tx1"/>
                </a:solidFill>
                <a:effectLst/>
                <a:latin typeface="+mn-lt"/>
                <a:ea typeface="+mn-ea"/>
                <a:cs typeface="+mn-cs"/>
              </a:rPr>
              <a:t> ocean in it. Every individual consciousness contains the unbounded field of consciousness within them. It’s important for every part to remain connected with wholeness.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6A8156-822B-584A-9A03-DF9EDC6851AF}" type="slidenum">
              <a:rPr lang="en-US" smtClean="0"/>
              <a:t>56</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sym typeface="Wingdings"/>
              </a:rPr>
              <a:t>  In the relative sphere of life</a:t>
            </a:r>
            <a:r>
              <a:rPr lang="is-IS" sz="1200" kern="1200" dirty="0" smtClean="0">
                <a:solidFill>
                  <a:schemeClr val="tx1"/>
                </a:solidFill>
                <a:effectLst/>
                <a:latin typeface="+mn-lt"/>
                <a:ea typeface="+mn-ea"/>
                <a:cs typeface="+mn-cs"/>
                <a:sym typeface="Wingding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6A8156-822B-584A-9A03-DF9EDC6851AF}" type="slidenum">
              <a:rPr lang="en-US" smtClean="0"/>
              <a:t>57</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sym typeface="Wingdings"/>
              </a:rPr>
              <a:t>And in the deeper sphere of life — Our unbounded true nature is greater than the sum of all the parts that make up who we are in our day to day life.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6A8156-822B-584A-9A03-DF9EDC6851AF}" type="slidenum">
              <a:rPr lang="en-US" smtClean="0"/>
              <a:t>58</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sym typeface="Wingdings"/>
              </a:rPr>
              <a:t>This is a perfect description of aligning</a:t>
            </a:r>
            <a:r>
              <a:rPr lang="en-US" sz="1200" kern="1200" baseline="0" dirty="0" smtClean="0">
                <a:solidFill>
                  <a:schemeClr val="tx1"/>
                </a:solidFill>
                <a:effectLst/>
                <a:latin typeface="+mn-lt"/>
                <a:ea typeface="+mn-ea"/>
                <a:cs typeface="+mn-cs"/>
                <a:sym typeface="Wingdings"/>
              </a:rPr>
              <a:t> ourselves with wholeness and living according to nature as simply as the rose and the air and the sun.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6A8156-822B-584A-9A03-DF9EDC6851AF}" type="slidenum">
              <a:rPr lang="en-US" smtClean="0"/>
              <a:t>59</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what is STC? What </a:t>
            </a:r>
            <a:r>
              <a:rPr lang="en-US" sz="1200" i="1" kern="1200" dirty="0" smtClean="0">
                <a:solidFill>
                  <a:schemeClr val="tx1"/>
                </a:solidFill>
                <a:effectLst/>
                <a:latin typeface="+mn-lt"/>
                <a:ea typeface="+mn-ea"/>
                <a:cs typeface="+mn-cs"/>
              </a:rPr>
              <a:t>is</a:t>
            </a:r>
            <a:r>
              <a:rPr lang="en-US" sz="1200" kern="1200" dirty="0" smtClean="0">
                <a:solidFill>
                  <a:schemeClr val="tx1"/>
                </a:solidFill>
                <a:effectLst/>
                <a:latin typeface="+mn-lt"/>
                <a:ea typeface="+mn-ea"/>
                <a:cs typeface="+mn-cs"/>
              </a:rPr>
              <a:t> the Science and Technology of Consciousness?  Why do we use these words: </a:t>
            </a:r>
            <a:r>
              <a:rPr lang="en-US" sz="1200" i="1" kern="1200" dirty="0" smtClean="0">
                <a:solidFill>
                  <a:schemeClr val="tx1"/>
                </a:solidFill>
                <a:effectLst/>
                <a:latin typeface="+mn-lt"/>
                <a:ea typeface="+mn-ea"/>
                <a:cs typeface="+mn-cs"/>
              </a:rPr>
              <a:t>science</a:t>
            </a:r>
            <a:r>
              <a:rPr lang="en-US" sz="1200" kern="1200" dirty="0" smtClean="0">
                <a:solidFill>
                  <a:schemeClr val="tx1"/>
                </a:solidFill>
                <a:effectLst/>
                <a:latin typeface="+mn-lt"/>
                <a:ea typeface="+mn-ea"/>
                <a:cs typeface="+mn-cs"/>
              </a:rPr>
              <a:t> and </a:t>
            </a:r>
            <a:r>
              <a:rPr lang="en-US" sz="1200" i="1" kern="1200" dirty="0" smtClean="0">
                <a:solidFill>
                  <a:schemeClr val="tx1"/>
                </a:solidFill>
                <a:effectLst/>
                <a:latin typeface="+mn-lt"/>
                <a:ea typeface="+mn-ea"/>
                <a:cs typeface="+mn-cs"/>
              </a:rPr>
              <a:t>technology</a:t>
            </a:r>
            <a:r>
              <a:rPr lang="en-US" sz="1200" kern="1200" dirty="0" smtClean="0">
                <a:solidFill>
                  <a:schemeClr val="tx1"/>
                </a:solidFill>
                <a:effectLst/>
                <a:latin typeface="+mn-lt"/>
                <a:ea typeface="+mn-ea"/>
                <a:cs typeface="+mn-cs"/>
              </a:rPr>
              <a:t>, for something usually thought of as philosophical or as a very subjective, personal experience?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rPr>
              <a:t>Science</a:t>
            </a:r>
            <a:r>
              <a:rPr lang="en-US" sz="1200" kern="1200" dirty="0" smtClean="0">
                <a:solidFill>
                  <a:schemeClr val="tx1"/>
                </a:solidFill>
                <a:effectLst/>
                <a:latin typeface="+mn-lt"/>
                <a:ea typeface="+mn-ea"/>
                <a:cs typeface="+mn-cs"/>
              </a:rPr>
              <a:t> has two aspects: </a:t>
            </a:r>
            <a:r>
              <a:rPr lang="en-US" sz="1200" b="1" kern="1200" dirty="0" smtClean="0">
                <a:solidFill>
                  <a:schemeClr val="tx1"/>
                </a:solidFill>
                <a:effectLst/>
                <a:latin typeface="+mn-lt"/>
                <a:ea typeface="+mn-ea"/>
                <a:cs typeface="+mn-cs"/>
              </a:rPr>
              <a:t>Theory</a:t>
            </a:r>
            <a:r>
              <a:rPr lang="en-US" sz="1200" kern="1200" dirty="0" smtClean="0">
                <a:solidFill>
                  <a:schemeClr val="tx1"/>
                </a:solidFill>
                <a:effectLst/>
                <a:latin typeface="+mn-lt"/>
                <a:ea typeface="+mn-ea"/>
                <a:cs typeface="+mn-cs"/>
              </a:rPr>
              <a:t>, or intellectual understanding, </a:t>
            </a:r>
            <a:r>
              <a:rPr lang="en-US" sz="1200" kern="1200" dirty="0" smtClean="0">
                <a:solidFill>
                  <a:schemeClr val="tx1"/>
                </a:solidFill>
                <a:effectLst/>
                <a:latin typeface="+mn-lt"/>
                <a:ea typeface="+mn-ea"/>
                <a:cs typeface="+mn-cs"/>
              </a:rPr>
              <a:t>and </a:t>
            </a:r>
            <a:r>
              <a:rPr lang="en-US" sz="1200" b="1" kern="1200" dirty="0" smtClean="0">
                <a:solidFill>
                  <a:schemeClr val="tx1"/>
                </a:solidFill>
                <a:effectLst/>
                <a:latin typeface="+mn-lt"/>
                <a:ea typeface="+mn-ea"/>
                <a:cs typeface="+mn-cs"/>
              </a:rPr>
              <a:t>practical applications </a:t>
            </a:r>
            <a:r>
              <a:rPr lang="en-US" sz="1200" kern="1200" dirty="0" smtClean="0">
                <a:solidFill>
                  <a:schemeClr val="tx1"/>
                </a:solidFill>
                <a:effectLst/>
                <a:latin typeface="+mn-lt"/>
                <a:ea typeface="+mn-ea"/>
                <a:cs typeface="+mn-cs"/>
              </a:rPr>
              <a:t>or technologies. Just as Computer Science consists of theory like recursion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algorithms, and practical applications like Java, so STC also consists of theory, in the form of the intellectual </a:t>
            </a:r>
            <a:r>
              <a:rPr lang="en-US" sz="1200" kern="1200" dirty="0" smtClean="0">
                <a:solidFill>
                  <a:schemeClr val="tx1"/>
                </a:solidFill>
                <a:effectLst/>
                <a:latin typeface="+mn-lt"/>
                <a:ea typeface="+mn-ea"/>
                <a:cs typeface="+mn-cs"/>
              </a:rPr>
              <a:t>understanding of the field of consciousness, </a:t>
            </a:r>
            <a:r>
              <a:rPr lang="en-US" sz="1200" kern="1200" dirty="0" smtClean="0">
                <a:solidFill>
                  <a:schemeClr val="tx1"/>
                </a:solidFill>
                <a:effectLst/>
                <a:latin typeface="+mn-lt"/>
                <a:ea typeface="+mn-ea"/>
                <a:cs typeface="+mn-cs"/>
              </a:rPr>
              <a:t>and </a:t>
            </a:r>
            <a:r>
              <a:rPr lang="en-US" sz="1200" kern="1200" dirty="0" smtClean="0">
                <a:solidFill>
                  <a:schemeClr val="tx1"/>
                </a:solidFill>
                <a:effectLst/>
                <a:latin typeface="+mn-lt"/>
                <a:ea typeface="+mn-ea"/>
                <a:cs typeface="+mn-cs"/>
              </a:rPr>
              <a:t>practical applications - </a:t>
            </a:r>
            <a:r>
              <a:rPr lang="en-US" sz="1200" kern="1200" dirty="0" smtClean="0">
                <a:solidFill>
                  <a:schemeClr val="tx1"/>
                </a:solidFill>
                <a:effectLst/>
                <a:latin typeface="+mn-lt"/>
                <a:ea typeface="+mn-ea"/>
                <a:cs typeface="+mn-cs"/>
              </a:rPr>
              <a:t>its principal technology, TM.</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Science and Technology of Consciousness takes the understanding of meditation from the cloudy realm of mystery into the precise light of science, making what had seemed improbable and impractical now documented and realistic.</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Almost from the beginning,</a:t>
            </a:r>
            <a:r>
              <a:rPr lang="en-US" sz="1200" kern="1200" baseline="0" dirty="0" smtClean="0">
                <a:solidFill>
                  <a:schemeClr val="tx1"/>
                </a:solidFill>
                <a:effectLst/>
                <a:latin typeface="+mn-lt"/>
                <a:ea typeface="+mn-ea"/>
                <a:cs typeface="+mn-cs"/>
              </a:rPr>
              <a:t> the founder of TM and this university encouraged scientific research on TM.  </a:t>
            </a:r>
            <a:r>
              <a:rPr lang="en-US" sz="1200" kern="1200" dirty="0" smtClean="0">
                <a:solidFill>
                  <a:schemeClr val="tx1"/>
                </a:solidFill>
                <a:effectLst/>
                <a:latin typeface="+mn-lt"/>
                <a:ea typeface="+mn-ea"/>
                <a:cs typeface="+mn-cs"/>
              </a:rPr>
              <a:t>We</a:t>
            </a:r>
            <a:r>
              <a:rPr lang="en-US" sz="1200" kern="1200" baseline="0" dirty="0" smtClean="0">
                <a:solidFill>
                  <a:schemeClr val="tx1"/>
                </a:solidFill>
                <a:effectLst/>
                <a:latin typeface="+mn-lt"/>
                <a:ea typeface="+mn-ea"/>
                <a:cs typeface="+mn-cs"/>
              </a:rPr>
              <a:t> live in a scientific age – </a:t>
            </a:r>
            <a:r>
              <a:rPr lang="en-US" sz="1200" kern="1200" dirty="0" smtClean="0">
                <a:solidFill>
                  <a:schemeClr val="tx1"/>
                </a:solidFill>
                <a:effectLst/>
                <a:latin typeface="+mn-lt"/>
                <a:ea typeface="+mn-ea"/>
                <a:cs typeface="+mn-cs"/>
              </a:rPr>
              <a:t>If the effects of meditation are real, they should be measurable. </a:t>
            </a:r>
          </a:p>
          <a:p>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There have been 378 peer-reviewed studies that have been published in professional journals after having passed the highest standards of the experts who constitute their review boards, which verify that the practice of TM has wide-ranging benefits for the mind and body</a:t>
            </a:r>
            <a:r>
              <a:rPr lang="en-US" sz="1200" kern="1200" dirty="0" smtClean="0">
                <a:solidFill>
                  <a:schemeClr val="tx1"/>
                </a:solidFill>
                <a:effectLst/>
                <a:latin typeface="+mn-l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But even with all the science to back it up, it’s taken time for meditation to</a:t>
            </a:r>
            <a:r>
              <a:rPr lang="en-US" baseline="0" dirty="0" smtClean="0"/>
              <a:t> be accepted as an intervention for many of the problems that face humankind today.  But after 50 years, meditation is now accepted as an important tool to keep modern life from spinning out of balance.  This required a paradigm shift.  Do you know what a paradigm is?</a:t>
            </a:r>
            <a:endParaRPr lang="en-US" dirty="0" smtClean="0"/>
          </a:p>
          <a:p>
            <a:endParaRPr lang="en-US" dirty="0"/>
          </a:p>
        </p:txBody>
      </p:sp>
      <p:sp>
        <p:nvSpPr>
          <p:cNvPr id="4" name="Slide Number Placeholder 3"/>
          <p:cNvSpPr>
            <a:spLocks noGrp="1"/>
          </p:cNvSpPr>
          <p:nvPr>
            <p:ph type="sldNum" sz="quarter" idx="10"/>
          </p:nvPr>
        </p:nvSpPr>
        <p:spPr/>
        <p:txBody>
          <a:bodyPr/>
          <a:lstStyle/>
          <a:p>
            <a:fld id="{F00A30DE-F758-4440-8763-C6A82F672B92}" type="slidenum">
              <a:rPr lang="en-US" smtClean="0"/>
              <a:t>8</a:t>
            </a:fld>
            <a:endParaRPr lang="en-US"/>
          </a:p>
        </p:txBody>
      </p:sp>
    </p:spTree>
    <p:extLst>
      <p:ext uri="{BB962C8B-B14F-4D97-AF65-F5344CB8AC3E}">
        <p14:creationId xmlns:p14="http://schemas.microsoft.com/office/powerpoint/2010/main" val="1052827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paradigm is the framework that creates the way you see the world. You’ve heard the saying, ‘The world is as you are’, or ‘We don’t see things</a:t>
            </a:r>
            <a:r>
              <a:rPr lang="en-US" baseline="0" dirty="0" smtClean="0"/>
              <a:t> are THEY are, we see them as WE are”. If we look through green glasses we see the world green. If we have a positive outlook, we’ll see the world as a positive place.  It all depends on our vision.</a:t>
            </a:r>
            <a:endParaRPr lang="en-US" dirty="0"/>
          </a:p>
        </p:txBody>
      </p:sp>
      <p:sp>
        <p:nvSpPr>
          <p:cNvPr id="4" name="Slide Number Placeholder 3"/>
          <p:cNvSpPr>
            <a:spLocks noGrp="1"/>
          </p:cNvSpPr>
          <p:nvPr>
            <p:ph type="sldNum" sz="quarter" idx="10"/>
          </p:nvPr>
        </p:nvSpPr>
        <p:spPr/>
        <p:txBody>
          <a:bodyPr/>
          <a:lstStyle/>
          <a:p>
            <a:fld id="{F00A30DE-F758-4440-8763-C6A82F672B92}" type="slidenum">
              <a:rPr lang="en-US" smtClean="0"/>
              <a:t>9</a:t>
            </a:fld>
            <a:endParaRPr lang="en-US"/>
          </a:p>
        </p:txBody>
      </p:sp>
    </p:spTree>
    <p:extLst>
      <p:ext uri="{BB962C8B-B14F-4D97-AF65-F5344CB8AC3E}">
        <p14:creationId xmlns:p14="http://schemas.microsoft.com/office/powerpoint/2010/main" val="1522708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Limited </a:t>
            </a:r>
            <a:r>
              <a:rPr lang="en-US" dirty="0" smtClean="0"/>
              <a:t>knowledge</a:t>
            </a:r>
            <a:r>
              <a:rPr lang="en-US" baseline="0" dirty="0" smtClean="0"/>
              <a:t> and limited consciousness gives a limited view of the world</a:t>
            </a:r>
            <a:r>
              <a:rPr lang="en-US" baseline="0" dirty="0" smtClean="0"/>
              <a:t>. This picture illustrates an old story. </a:t>
            </a:r>
            <a:r>
              <a:rPr lang="en-US" baseline="0" dirty="0" smtClean="0"/>
              <a:t>Each person here has their vision restricted, and they’re only touching one isolated part of the elephant. They’re all touching the same thing, but they only feel a small part, and they mistake that for the whole reality. Human beings can even create conflicts over their chosen perception of reality, and feel everyone else is wrong. This isn’t helpful for society, an as we can see, the elephant doesn’t seem to like it either!</a:t>
            </a:r>
            <a:endParaRPr lang="en-US" dirty="0"/>
          </a:p>
        </p:txBody>
      </p:sp>
      <p:sp>
        <p:nvSpPr>
          <p:cNvPr id="4" name="Slide Number Placeholder 3"/>
          <p:cNvSpPr>
            <a:spLocks noGrp="1"/>
          </p:cNvSpPr>
          <p:nvPr>
            <p:ph type="sldNum" sz="quarter" idx="10"/>
          </p:nvPr>
        </p:nvSpPr>
        <p:spPr/>
        <p:txBody>
          <a:bodyPr/>
          <a:lstStyle/>
          <a:p>
            <a:fld id="{F00A30DE-F758-4440-8763-C6A82F672B92}" type="slidenum">
              <a:rPr lang="en-US" smtClean="0"/>
              <a:t>10</a:t>
            </a:fld>
            <a:endParaRPr lang="en-US"/>
          </a:p>
        </p:txBody>
      </p:sp>
    </p:spTree>
    <p:extLst>
      <p:ext uri="{BB962C8B-B14F-4D97-AF65-F5344CB8AC3E}">
        <p14:creationId xmlns:p14="http://schemas.microsoft.com/office/powerpoint/2010/main" val="869420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they can see,</a:t>
            </a:r>
            <a:r>
              <a:rPr lang="en-US" baseline="0" dirty="0" smtClean="0"/>
              <a:t> the parts are seen in connection with the whole. And they can stop disagreeing!  Knowing and appreciating the whole truth is much more useful, exciting, and fulfilling. And it unifies people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F00A30DE-F758-4440-8763-C6A82F672B92}" type="slidenum">
              <a:rPr lang="en-US" smtClean="0"/>
              <a:t>11</a:t>
            </a:fld>
            <a:endParaRPr lang="en-US"/>
          </a:p>
        </p:txBody>
      </p:sp>
    </p:spTree>
    <p:extLst>
      <p:ext uri="{BB962C8B-B14F-4D97-AF65-F5344CB8AC3E}">
        <p14:creationId xmlns:p14="http://schemas.microsoft.com/office/powerpoint/2010/main" val="2036872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Research</a:t>
            </a:r>
            <a:r>
              <a:rPr lang="en-US" sz="1200" dirty="0" smtClean="0"/>
              <a:t> in the last decade is also emphasizing the role of memory in providing the right information to produce optimal human behavior. </a:t>
            </a:r>
            <a:r>
              <a:rPr lang="en-US" sz="1200" b="1" dirty="0" smtClean="0"/>
              <a:t>Experience encourages us to think of perception through the senses</a:t>
            </a:r>
            <a:r>
              <a:rPr lang="en-US" sz="1200" dirty="0" smtClean="0"/>
              <a:t> as providing us with an accurate picture of the external world. However, leading British neuropsychologist Richard Gregory (2009) and others believe </a:t>
            </a:r>
          </a:p>
          <a:p>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But this is </a:t>
            </a:r>
            <a:r>
              <a:rPr lang="en-US" sz="1200" b="1" dirty="0" smtClean="0"/>
              <a:t>supported by scientific studies of brain-anatomy and visual sensations</a:t>
            </a:r>
            <a:r>
              <a:rPr lang="en-US" sz="1200" dirty="0" smtClean="0"/>
              <a:t>: </a:t>
            </a:r>
          </a:p>
          <a:p>
            <a:endParaRPr lang="en-US" dirty="0" smtClean="0"/>
          </a:p>
          <a:p>
            <a:r>
              <a:rPr lang="en-US" sz="1200" dirty="0" smtClean="0"/>
              <a:t>Perception and the way we see the world are really due to our inner state of being.</a:t>
            </a:r>
          </a:p>
          <a:p>
            <a:endParaRPr lang="en-US" baseline="0" dirty="0" smtClean="0"/>
          </a:p>
          <a:p>
            <a:r>
              <a:rPr lang="en-US" baseline="0" dirty="0" smtClean="0"/>
              <a:t>This is Paradigm shift –from looking for answers and fulfillment in the relative changing world – to finding fulfillment within.</a:t>
            </a:r>
          </a:p>
          <a:p>
            <a:endParaRPr lang="en-US" sz="1200" dirty="0" smtClean="0"/>
          </a:p>
          <a:p>
            <a:endParaRPr lang="en-US" sz="1200" dirty="0" smtClean="0"/>
          </a:p>
          <a:p>
            <a:endParaRPr lang="en-US" dirty="0"/>
          </a:p>
        </p:txBody>
      </p:sp>
      <p:sp>
        <p:nvSpPr>
          <p:cNvPr id="4" name="Slide Number Placeholder 3"/>
          <p:cNvSpPr>
            <a:spLocks noGrp="1"/>
          </p:cNvSpPr>
          <p:nvPr>
            <p:ph type="sldNum" sz="quarter" idx="10"/>
          </p:nvPr>
        </p:nvSpPr>
        <p:spPr/>
        <p:txBody>
          <a:bodyPr/>
          <a:lstStyle/>
          <a:p>
            <a:fld id="{F00A30DE-F758-4440-8763-C6A82F672B92}" type="slidenum">
              <a:rPr lang="en-US" smtClean="0"/>
              <a:t>12</a:t>
            </a:fld>
            <a:endParaRPr lang="en-US"/>
          </a:p>
        </p:txBody>
      </p:sp>
    </p:spTree>
    <p:extLst>
      <p:ext uri="{BB962C8B-B14F-4D97-AF65-F5344CB8AC3E}">
        <p14:creationId xmlns:p14="http://schemas.microsoft.com/office/powerpoint/2010/main" val="166911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20A9347B-D6D6-284A-927F-32E5C69D4C65}" type="datetimeFigureOut">
              <a:rPr lang="en-US" smtClean="0"/>
              <a:t>9/10/20</a:t>
            </a:fld>
            <a:endParaRPr lang="en-US"/>
          </a:p>
        </p:txBody>
      </p:sp>
      <p:sp>
        <p:nvSpPr>
          <p:cNvPr id="8" name="Slide Number Placeholder 7"/>
          <p:cNvSpPr>
            <a:spLocks noGrp="1"/>
          </p:cNvSpPr>
          <p:nvPr>
            <p:ph type="sldNum" sz="quarter" idx="11"/>
          </p:nvPr>
        </p:nvSpPr>
        <p:spPr/>
        <p:txBody>
          <a:bodyPr/>
          <a:lstStyle/>
          <a:p>
            <a:fld id="{5EDA5416-DAE0-5D4C-AAF1-A5D15EDB1172}"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A9347B-D6D6-284A-927F-32E5C69D4C65}" type="datetimeFigureOut">
              <a:rPr lang="en-US" smtClean="0"/>
              <a:t>9/10/20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DA5416-DAE0-5D4C-AAF1-A5D15EDB117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A9347B-D6D6-284A-927F-32E5C69D4C65}" type="datetimeFigureOut">
              <a:rPr lang="en-US" smtClean="0"/>
              <a:t>9/10/20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DA5416-DAE0-5D4C-AAF1-A5D15EDB117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20A9347B-D6D6-284A-927F-32E5C69D4C65}" type="datetimeFigureOut">
              <a:rPr lang="en-US" smtClean="0"/>
              <a:t>9/10/20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DA5416-DAE0-5D4C-AAF1-A5D15EDB117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A9347B-D6D6-284A-927F-32E5C69D4C65}" type="datetimeFigureOut">
              <a:rPr lang="en-US" smtClean="0"/>
              <a:t>9/10/20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DA5416-DAE0-5D4C-AAF1-A5D15EDB1172}" type="slidenum">
              <a:rPr lang="en-US" smtClean="0"/>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20A9347B-D6D6-284A-927F-32E5C69D4C65}" type="datetimeFigureOut">
              <a:rPr lang="en-US" smtClean="0"/>
              <a:t>9/10/20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DA5416-DAE0-5D4C-AAF1-A5D15EDB1172}" type="slidenum">
              <a:rPr lang="en-US" smtClean="0"/>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20A9347B-D6D6-284A-927F-32E5C69D4C65}" type="datetimeFigureOut">
              <a:rPr lang="en-US" smtClean="0"/>
              <a:t>9/10/20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DA5416-DAE0-5D4C-AAF1-A5D15EDB1172}" type="slidenum">
              <a:rPr lang="en-US" smtClean="0"/>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A9347B-D6D6-284A-927F-32E5C69D4C65}" type="datetimeFigureOut">
              <a:rPr lang="en-US" smtClean="0"/>
              <a:t>9/10/20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DA5416-DAE0-5D4C-AAF1-A5D15EDB117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A9347B-D6D6-284A-927F-32E5C69D4C65}" type="datetimeFigureOut">
              <a:rPr lang="en-US" smtClean="0"/>
              <a:t>9/10/20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DA5416-DAE0-5D4C-AAF1-A5D15EDB117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A9347B-D6D6-284A-927F-32E5C69D4C65}" type="datetimeFigureOut">
              <a:rPr lang="en-US" smtClean="0"/>
              <a:t>9/10/20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DA5416-DAE0-5D4C-AAF1-A5D15EDB117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A9347B-D6D6-284A-927F-32E5C69D4C65}" type="datetimeFigureOut">
              <a:rPr lang="en-US" smtClean="0"/>
              <a:t>9/10/20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DA5416-DAE0-5D4C-AAF1-A5D15EDB117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20A9347B-D6D6-284A-927F-32E5C69D4C65}" type="datetimeFigureOut">
              <a:rPr lang="en-US" smtClean="0"/>
              <a:t>9/10/20</a:t>
            </a:fld>
            <a:endParaRPr lang="en-US"/>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5EDA5416-DAE0-5D4C-AAF1-A5D15EDB1172}" type="slidenum">
              <a:rPr lang="en-US" smtClean="0"/>
              <a:t>‹#›</a:t>
            </a:fld>
            <a:endParaRPr lang="en-US"/>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microsoft.com/office/2007/relationships/hdphoto" Target="../media/hdphoto3.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microsoft.com/office/2007/relationships/hdphoto" Target="../media/hdphoto4.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 Id="rId3" Type="http://schemas.openxmlformats.org/officeDocument/2006/relationships/image" Target="../media/image17.jp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g"/><Relationship Id="rId4"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jpg"/></Relationships>
</file>

<file path=ppt/slides/_rels/slide42.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33.jp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eg"/><Relationship Id="rId4"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6.jpg"/></Relationships>
</file>

<file path=ppt/slides/_rels/slide46.xml.rels><?xml version="1.0" encoding="UTF-8" standalone="yes"?>
<Relationships xmlns="http://schemas.openxmlformats.org/package/2006/relationships"><Relationship Id="rId3" Type="http://schemas.openxmlformats.org/officeDocument/2006/relationships/image" Target="../media/image37.jpeg"/><Relationship Id="rId4"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9.jpg"/></Relationships>
</file>

<file path=ppt/slides/_rels/slide49.xml.rels><?xml version="1.0" encoding="UTF-8" standalone="yes"?>
<Relationships xmlns="http://schemas.openxmlformats.org/package/2006/relationships"><Relationship Id="rId3" Type="http://schemas.openxmlformats.org/officeDocument/2006/relationships/image" Target="../media/image40.jpeg"/><Relationship Id="rId4"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42.jpg"/></Relationships>
</file>

<file path=ppt/slides/_rels/slide52.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jp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3.xml.rels><?xml version="1.0" encoding="UTF-8" standalone="yes"?>
<Relationships xmlns="http://schemas.openxmlformats.org/package/2006/relationships"><Relationship Id="rId3" Type="http://schemas.openxmlformats.org/officeDocument/2006/relationships/image" Target="../media/image45.jpg"/><Relationship Id="rId4" Type="http://schemas.openxmlformats.org/officeDocument/2006/relationships/image" Target="../media/image46.jp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4.xml.rels><?xml version="1.0" encoding="UTF-8" standalone="yes"?>
<Relationships xmlns="http://schemas.openxmlformats.org/package/2006/relationships"><Relationship Id="rId3" Type="http://schemas.openxmlformats.org/officeDocument/2006/relationships/image" Target="../media/image47.jpeg"/><Relationship Id="rId4" Type="http://schemas.microsoft.com/office/2007/relationships/hdphoto" Target="../media/hdphoto8.wdp"/><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8.jpg"/></Relationships>
</file>

<file path=ppt/slides/_rels/slide56.xml.rels><?xml version="1.0" encoding="UTF-8" standalone="yes"?>
<Relationships xmlns="http://schemas.openxmlformats.org/package/2006/relationships"><Relationship Id="rId3" Type="http://schemas.openxmlformats.org/officeDocument/2006/relationships/image" Target="../media/image49.jpg"/><Relationship Id="rId4" Type="http://schemas.openxmlformats.org/officeDocument/2006/relationships/image" Target="../media/image50.jpg"/><Relationship Id="rId5" Type="http://schemas.openxmlformats.org/officeDocument/2006/relationships/image" Target="../media/image51.jpeg"/><Relationship Id="rId6" Type="http://schemas.microsoft.com/office/2007/relationships/hdphoto" Target="../media/hdphoto9.wdp"/><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3.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2.png"/><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microsoft.com/office/2007/relationships/hdphoto" Target="../media/hdphoto10.wdp"/></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Word_Document2.docx"/><Relationship Id="rId4" Type="http://schemas.openxmlformats.org/officeDocument/2006/relationships/image" Target="../media/image3.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0806" y="513064"/>
            <a:ext cx="3944388" cy="832673"/>
          </a:xfrm>
        </p:spPr>
        <p:style>
          <a:lnRef idx="1">
            <a:schemeClr val="accent2"/>
          </a:lnRef>
          <a:fillRef idx="2">
            <a:schemeClr val="accent2"/>
          </a:fillRef>
          <a:effectRef idx="1">
            <a:schemeClr val="accent2"/>
          </a:effectRef>
          <a:fontRef idx="minor">
            <a:schemeClr val="dk1"/>
          </a:fontRef>
        </p:style>
        <p:txBody>
          <a:bodyPr/>
          <a:lstStyle/>
          <a:p>
            <a:pPr algn="dist"/>
            <a:r>
              <a:rPr lang="en-US" b="1" dirty="0">
                <a:solidFill>
                  <a:srgbClr val="800000"/>
                </a:solidFill>
              </a:rPr>
              <a:t>Welcome</a:t>
            </a:r>
          </a:p>
        </p:txBody>
      </p:sp>
      <p:sp>
        <p:nvSpPr>
          <p:cNvPr id="3" name="Content Placeholder 2"/>
          <p:cNvSpPr>
            <a:spLocks noGrp="1"/>
          </p:cNvSpPr>
          <p:nvPr>
            <p:ph idx="1"/>
          </p:nvPr>
        </p:nvSpPr>
        <p:spPr>
          <a:xfrm>
            <a:off x="457200" y="1743184"/>
            <a:ext cx="8229600" cy="4525963"/>
          </a:xfrm>
        </p:spPr>
        <p:style>
          <a:lnRef idx="2">
            <a:schemeClr val="accent1"/>
          </a:lnRef>
          <a:fillRef idx="1">
            <a:schemeClr val="lt1"/>
          </a:fillRef>
          <a:effectRef idx="0">
            <a:schemeClr val="accent1"/>
          </a:effectRef>
          <a:fontRef idx="minor">
            <a:schemeClr val="dk1"/>
          </a:fontRef>
        </p:style>
        <p:txBody>
          <a:bodyPr>
            <a:normAutofit/>
          </a:bodyPr>
          <a:lstStyle/>
          <a:p>
            <a:pPr marL="0" indent="0" algn="ctr">
              <a:buNone/>
            </a:pPr>
            <a:r>
              <a:rPr lang="en-US" sz="4000" u="sng" dirty="0">
                <a:solidFill>
                  <a:srgbClr val="5C801D"/>
                </a:solidFill>
              </a:rPr>
              <a:t>STC Course</a:t>
            </a:r>
          </a:p>
          <a:p>
            <a:pPr marL="0" indent="0" algn="ctr">
              <a:buNone/>
            </a:pPr>
            <a:r>
              <a:rPr lang="en-US" sz="4000" dirty="0">
                <a:solidFill>
                  <a:srgbClr val="5C801D"/>
                </a:solidFill>
              </a:rPr>
              <a:t>Science and Technology of Consciousness</a:t>
            </a:r>
          </a:p>
          <a:p>
            <a:pPr marL="0" indent="0" algn="ctr">
              <a:buNone/>
            </a:pPr>
            <a:r>
              <a:rPr lang="en-US" sz="4000" dirty="0">
                <a:solidFill>
                  <a:srgbClr val="5C801D"/>
                </a:solidFill>
              </a:rPr>
              <a:t>For Computer Professionals</a:t>
            </a:r>
          </a:p>
          <a:p>
            <a:pPr marL="0" indent="0" algn="ctr">
              <a:buNone/>
            </a:pPr>
            <a:endParaRPr lang="en-US" sz="2800" dirty="0" smtClean="0">
              <a:solidFill>
                <a:srgbClr val="5C801D"/>
              </a:solidFill>
            </a:endParaRPr>
          </a:p>
          <a:p>
            <a:pPr marL="0" indent="0" algn="ctr">
              <a:buNone/>
            </a:pPr>
            <a:r>
              <a:rPr lang="en-US" sz="4000" dirty="0" smtClean="0">
                <a:solidFill>
                  <a:srgbClr val="5C801D"/>
                </a:solidFill>
              </a:rPr>
              <a:t>September 2020</a:t>
            </a:r>
            <a:endParaRPr lang="en-US" sz="4000" dirty="0">
              <a:solidFill>
                <a:srgbClr val="5C801D"/>
              </a:solidFill>
            </a:endParaRPr>
          </a:p>
          <a:p>
            <a:endParaRPr lang="en-US" dirty="0">
              <a:solidFill>
                <a:srgbClr val="5C801D"/>
              </a:solidFill>
            </a:endParaRPr>
          </a:p>
        </p:txBody>
      </p:sp>
    </p:spTree>
    <p:extLst>
      <p:ext uri="{BB962C8B-B14F-4D97-AF65-F5344CB8AC3E}">
        <p14:creationId xmlns:p14="http://schemas.microsoft.com/office/powerpoint/2010/main" val="642466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lepahntBlind-Men.jp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821723" y="844487"/>
            <a:ext cx="7542500" cy="5541642"/>
          </a:xfrm>
          <a:prstGeom prst="rect">
            <a:avLst/>
          </a:prstGeom>
        </p:spPr>
      </p:pic>
    </p:spTree>
    <p:extLst>
      <p:ext uri="{BB962C8B-B14F-4D97-AF65-F5344CB8AC3E}">
        <p14:creationId xmlns:p14="http://schemas.microsoft.com/office/powerpoint/2010/main" val="3953367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lephant sighted-Me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06" y="844485"/>
            <a:ext cx="7529788" cy="5532303"/>
          </a:xfrm>
          <a:prstGeom prst="rect">
            <a:avLst/>
          </a:prstGeom>
        </p:spPr>
      </p:pic>
    </p:spTree>
    <p:extLst>
      <p:ext uri="{BB962C8B-B14F-4D97-AF65-F5344CB8AC3E}">
        <p14:creationId xmlns:p14="http://schemas.microsoft.com/office/powerpoint/2010/main" val="1643580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9122" y="868158"/>
            <a:ext cx="7812556" cy="4878259"/>
          </a:xfrm>
          <a:prstGeom prst="rect">
            <a:avLst/>
          </a:prstGeom>
          <a:effectLst>
            <a:glow rad="139700">
              <a:schemeClr val="accent5">
                <a:satMod val="175000"/>
                <a:alpha val="40000"/>
              </a:schemeClr>
            </a:glow>
          </a:effectLst>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30000"/>
              </a:lnSpc>
            </a:pPr>
            <a:r>
              <a:rPr lang="en-US" sz="2000" dirty="0" smtClean="0">
                <a:latin typeface="+mj-lt"/>
              </a:rPr>
              <a:t>Perception is now estimated </a:t>
            </a:r>
            <a:r>
              <a:rPr lang="en-US" sz="2000" dirty="0">
                <a:latin typeface="+mj-lt"/>
              </a:rPr>
              <a:t>to </a:t>
            </a:r>
            <a:r>
              <a:rPr lang="en-US" sz="2000" dirty="0" smtClean="0">
                <a:latin typeface="+mj-lt"/>
              </a:rPr>
              <a:t>consist </a:t>
            </a:r>
            <a:r>
              <a:rPr lang="en-US" sz="2000" dirty="0">
                <a:latin typeface="+mj-lt"/>
              </a:rPr>
              <a:t>of 80 to 90% memory with as little as </a:t>
            </a:r>
            <a:r>
              <a:rPr lang="en-US" sz="2000" dirty="0" smtClean="0">
                <a:latin typeface="+mj-lt"/>
              </a:rPr>
              <a:t>10% coming </a:t>
            </a:r>
            <a:r>
              <a:rPr lang="en-US" sz="2000" dirty="0">
                <a:latin typeface="+mj-lt"/>
              </a:rPr>
              <a:t>from input from the senses about our environment. </a:t>
            </a:r>
            <a:r>
              <a:rPr lang="en-US" sz="2000" dirty="0" smtClean="0">
                <a:latin typeface="+mj-lt"/>
              </a:rPr>
              <a:t>This thought alone is a paradigm shift!</a:t>
            </a:r>
            <a:endParaRPr lang="en-US" sz="2000" dirty="0">
              <a:latin typeface="+mj-lt"/>
            </a:endParaRPr>
          </a:p>
          <a:p>
            <a:pPr>
              <a:lnSpc>
                <a:spcPct val="130000"/>
              </a:lnSpc>
            </a:pPr>
            <a:endParaRPr lang="en-US" sz="2000" dirty="0" smtClean="0">
              <a:latin typeface="+mj-lt"/>
            </a:endParaRPr>
          </a:p>
          <a:p>
            <a:pPr>
              <a:lnSpc>
                <a:spcPct val="130000"/>
              </a:lnSpc>
            </a:pPr>
            <a:r>
              <a:rPr lang="en-US" sz="2000" dirty="0" smtClean="0">
                <a:latin typeface="+mj-lt"/>
              </a:rPr>
              <a:t>“If </a:t>
            </a:r>
            <a:r>
              <a:rPr lang="en-US" sz="2000" dirty="0">
                <a:latin typeface="+mj-lt"/>
              </a:rPr>
              <a:t>visual sensations were primarily received rather than constructed by the brain, you’d expect that most of </a:t>
            </a:r>
            <a:r>
              <a:rPr lang="en-US" sz="2000" dirty="0" smtClean="0">
                <a:latin typeface="+mj-lt"/>
              </a:rPr>
              <a:t>the neuronal </a:t>
            </a:r>
            <a:r>
              <a:rPr lang="en-US" sz="2000" dirty="0">
                <a:latin typeface="+mj-lt"/>
              </a:rPr>
              <a:t>fibers going to the brain’s primary visual cortex would come from the retina. Instead, scientists have found that only </a:t>
            </a:r>
            <a:r>
              <a:rPr lang="en-US" sz="2000" b="1" dirty="0">
                <a:latin typeface="+mj-lt"/>
              </a:rPr>
              <a:t>20% </a:t>
            </a:r>
            <a:r>
              <a:rPr lang="en-US" sz="2000" dirty="0">
                <a:latin typeface="+mj-lt"/>
              </a:rPr>
              <a:t>do; </a:t>
            </a:r>
            <a:r>
              <a:rPr lang="en-US" sz="2000" b="1" dirty="0">
                <a:latin typeface="+mj-lt"/>
              </a:rPr>
              <a:t>80% </a:t>
            </a:r>
            <a:r>
              <a:rPr lang="en-US" sz="2000" dirty="0">
                <a:latin typeface="+mj-lt"/>
              </a:rPr>
              <a:t>come downward from regions of the brain governing functions like memory</a:t>
            </a:r>
            <a:r>
              <a:rPr lang="en-US" sz="2000" dirty="0" smtClean="0">
                <a:latin typeface="+mj-lt"/>
              </a:rPr>
              <a:t>.” </a:t>
            </a:r>
            <a:r>
              <a:rPr lang="en-US" sz="2000" dirty="0">
                <a:latin typeface="+mj-lt"/>
              </a:rPr>
              <a:t>(</a:t>
            </a:r>
            <a:r>
              <a:rPr lang="en-US" sz="2000" dirty="0" err="1">
                <a:latin typeface="+mj-lt"/>
              </a:rPr>
              <a:t>Gawande</a:t>
            </a:r>
            <a:r>
              <a:rPr lang="en-US" sz="2000" dirty="0">
                <a:latin typeface="+mj-lt"/>
              </a:rPr>
              <a:t>, 2008, para 40</a:t>
            </a:r>
            <a:r>
              <a:rPr lang="en-US" sz="2000" dirty="0" smtClean="0">
                <a:latin typeface="+mj-lt"/>
              </a:rPr>
              <a:t>)</a:t>
            </a:r>
          </a:p>
          <a:p>
            <a:pPr>
              <a:lnSpc>
                <a:spcPct val="130000"/>
              </a:lnSpc>
            </a:pPr>
            <a:endParaRPr lang="en-US" sz="2000" dirty="0" smtClean="0"/>
          </a:p>
        </p:txBody>
      </p:sp>
    </p:spTree>
    <p:extLst>
      <p:ext uri="{BB962C8B-B14F-4D97-AF65-F5344CB8AC3E}">
        <p14:creationId xmlns:p14="http://schemas.microsoft.com/office/powerpoint/2010/main" val="1333044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96205" y="1516667"/>
            <a:ext cx="6156257" cy="3687163"/>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40000"/>
              </a:lnSpc>
            </a:pPr>
            <a:r>
              <a:rPr lang="en-US" sz="2400" dirty="0">
                <a:latin typeface="+mj-lt"/>
              </a:rPr>
              <a:t>The more expanded the field of our consciousness, the clearer perception and understanding will be, and ultimately any action based on it will be more appropriate, effective, and fulfilling.</a:t>
            </a:r>
          </a:p>
          <a:p>
            <a:endParaRPr lang="en-US" sz="3200" dirty="0"/>
          </a:p>
        </p:txBody>
      </p:sp>
    </p:spTree>
    <p:extLst>
      <p:ext uri="{BB962C8B-B14F-4D97-AF65-F5344CB8AC3E}">
        <p14:creationId xmlns:p14="http://schemas.microsoft.com/office/powerpoint/2010/main" val="626604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ector-ancient-greek-architecture-23126816.jpg"/>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1676094" y="130983"/>
            <a:ext cx="5593937" cy="6555395"/>
          </a:xfrm>
          <a:prstGeom prst="rect">
            <a:avLst/>
          </a:prstGeom>
        </p:spPr>
      </p:pic>
      <p:sp>
        <p:nvSpPr>
          <p:cNvPr id="2" name="Rectangle 1"/>
          <p:cNvSpPr/>
          <p:nvPr/>
        </p:nvSpPr>
        <p:spPr>
          <a:xfrm>
            <a:off x="3170809" y="3326428"/>
            <a:ext cx="2660961" cy="1200329"/>
          </a:xfrm>
          <a:prstGeom prst="rect">
            <a:avLst/>
          </a:prstGeom>
        </p:spPr>
        <p:txBody>
          <a:bodyPr wrap="square">
            <a:spAutoFit/>
          </a:bodyPr>
          <a:lstStyle/>
          <a:p>
            <a:pPr algn="dist"/>
            <a:r>
              <a:rPr lang="en-US" sz="3600" dirty="0" smtClean="0">
                <a:solidFill>
                  <a:schemeClr val="accent2">
                    <a:lumMod val="75000"/>
                  </a:schemeClr>
                </a:solidFill>
              </a:rPr>
              <a:t>Perennial </a:t>
            </a:r>
          </a:p>
          <a:p>
            <a:pPr algn="dist"/>
            <a:r>
              <a:rPr lang="en-US" sz="3600" dirty="0" smtClean="0">
                <a:solidFill>
                  <a:schemeClr val="accent2">
                    <a:lumMod val="75000"/>
                  </a:schemeClr>
                </a:solidFill>
              </a:rPr>
              <a:t>Philosophy</a:t>
            </a:r>
            <a:endParaRPr lang="en-US" sz="3600" dirty="0">
              <a:solidFill>
                <a:schemeClr val="accent2">
                  <a:lumMod val="75000"/>
                </a:schemeClr>
              </a:solidFill>
            </a:endParaRPr>
          </a:p>
        </p:txBody>
      </p:sp>
    </p:spTree>
    <p:extLst>
      <p:ext uri="{BB962C8B-B14F-4D97-AF65-F5344CB8AC3E}">
        <p14:creationId xmlns:p14="http://schemas.microsoft.com/office/powerpoint/2010/main" val="370819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4979F4-C6CD-4271-A483-9489FC62C43D}"/>
              </a:ext>
            </a:extLst>
          </p:cNvPr>
          <p:cNvSpPr>
            <a:spLocks noGrp="1"/>
          </p:cNvSpPr>
          <p:nvPr>
            <p:ph type="title"/>
          </p:nvPr>
        </p:nvSpPr>
        <p:spPr>
          <a:xfrm>
            <a:off x="457200" y="559758"/>
            <a:ext cx="8229600" cy="1143000"/>
          </a:xfrm>
        </p:spPr>
        <p:style>
          <a:lnRef idx="1">
            <a:schemeClr val="accent1"/>
          </a:lnRef>
          <a:fillRef idx="2">
            <a:schemeClr val="accent1"/>
          </a:fillRef>
          <a:effectRef idx="1">
            <a:schemeClr val="accent1"/>
          </a:effectRef>
          <a:fontRef idx="minor">
            <a:schemeClr val="dk1"/>
          </a:fontRef>
        </p:style>
        <p:txBody>
          <a:bodyPr>
            <a:noAutofit/>
          </a:bodyPr>
          <a:lstStyle/>
          <a:p>
            <a:pPr algn="ctr">
              <a:lnSpc>
                <a:spcPct val="100000"/>
              </a:lnSpc>
            </a:pPr>
            <a:r>
              <a:rPr lang="en-US" sz="3600" dirty="0">
                <a:solidFill>
                  <a:srgbClr val="753E3E"/>
                </a:solidFill>
                <a:latin typeface="+mn-lt"/>
              </a:rPr>
              <a:t>What are these principles that many traditions have in common? </a:t>
            </a:r>
          </a:p>
        </p:txBody>
      </p:sp>
      <p:sp>
        <p:nvSpPr>
          <p:cNvPr id="3" name="Content Placeholder 2">
            <a:extLst>
              <a:ext uri="{FF2B5EF4-FFF2-40B4-BE49-F238E27FC236}">
                <a16:creationId xmlns="" xmlns:a16="http://schemas.microsoft.com/office/drawing/2014/main" id="{DA9EFF50-35DC-4B62-94D2-A0E5E6C172E3}"/>
              </a:ext>
            </a:extLst>
          </p:cNvPr>
          <p:cNvSpPr>
            <a:spLocks noGrp="1"/>
          </p:cNvSpPr>
          <p:nvPr>
            <p:ph idx="1"/>
          </p:nvPr>
        </p:nvSpPr>
        <p:spPr>
          <a:xfrm>
            <a:off x="457200" y="2016720"/>
            <a:ext cx="8229600" cy="4525963"/>
          </a:xfrm>
        </p:spPr>
        <p:txBody>
          <a:bodyPr>
            <a:normAutofit/>
          </a:bodyPr>
          <a:lstStyle/>
          <a:p>
            <a:pPr marL="457200" indent="-457200">
              <a:buFont typeface="+mj-lt"/>
              <a:buAutoNum type="arabicPeriod"/>
            </a:pPr>
            <a:r>
              <a:rPr lang="en-US" sz="2000" dirty="0" smtClean="0">
                <a:solidFill>
                  <a:srgbClr val="4E67C8"/>
                </a:solidFill>
              </a:rPr>
              <a:t>At </a:t>
            </a:r>
            <a:r>
              <a:rPr lang="en-US" sz="2000" dirty="0">
                <a:solidFill>
                  <a:srgbClr val="4E67C8"/>
                </a:solidFill>
              </a:rPr>
              <a:t>the basis of the extraordinary diversity of the universe is a field of unity, sometimes termed </a:t>
            </a:r>
            <a:r>
              <a:rPr lang="en-US" sz="2000" i="1" dirty="0">
                <a:solidFill>
                  <a:srgbClr val="4E67C8"/>
                </a:solidFill>
              </a:rPr>
              <a:t>the ground of </a:t>
            </a:r>
            <a:r>
              <a:rPr lang="en-US" sz="2000" i="1" dirty="0" smtClean="0">
                <a:solidFill>
                  <a:srgbClr val="4E67C8"/>
                </a:solidFill>
              </a:rPr>
              <a:t>being, </a:t>
            </a:r>
            <a:r>
              <a:rPr lang="en-US" sz="2000" dirty="0">
                <a:solidFill>
                  <a:srgbClr val="4E67C8"/>
                </a:solidFill>
              </a:rPr>
              <a:t>in which everything has its being and apart from</a:t>
            </a:r>
            <a:r>
              <a:rPr lang="en-US" sz="2000" i="1" dirty="0">
                <a:solidFill>
                  <a:srgbClr val="4E67C8"/>
                </a:solidFill>
              </a:rPr>
              <a:t> </a:t>
            </a:r>
            <a:r>
              <a:rPr lang="en-US" sz="2000" dirty="0">
                <a:solidFill>
                  <a:srgbClr val="4E67C8"/>
                </a:solidFill>
              </a:rPr>
              <a:t>which nothing could exist</a:t>
            </a:r>
            <a:r>
              <a:rPr lang="en-US" sz="2000" dirty="0" smtClean="0">
                <a:solidFill>
                  <a:srgbClr val="4E67C8"/>
                </a:solidFill>
              </a:rPr>
              <a:t>.</a:t>
            </a:r>
          </a:p>
          <a:p>
            <a:pPr marL="0" indent="0">
              <a:buNone/>
            </a:pPr>
            <a:endParaRPr lang="en-US" sz="1400" dirty="0">
              <a:solidFill>
                <a:srgbClr val="4E67C8"/>
              </a:solidFill>
              <a:effectLst/>
            </a:endParaRPr>
          </a:p>
          <a:p>
            <a:pPr marL="457200" indent="-457200">
              <a:buFont typeface="+mj-lt"/>
              <a:buAutoNum type="arabicPeriod"/>
            </a:pPr>
            <a:r>
              <a:rPr lang="en-US" sz="2000" dirty="0" smtClean="0">
                <a:solidFill>
                  <a:srgbClr val="4E67C8"/>
                </a:solidFill>
              </a:rPr>
              <a:t>Human </a:t>
            </a:r>
            <a:r>
              <a:rPr lang="en-US" sz="2000" dirty="0">
                <a:solidFill>
                  <a:srgbClr val="4E67C8"/>
                </a:solidFill>
              </a:rPr>
              <a:t>beings are capable of experiencing this underlying transcendental reality directly, deep within themselves</a:t>
            </a:r>
            <a:r>
              <a:rPr lang="en-US" sz="2000" dirty="0" smtClean="0">
                <a:solidFill>
                  <a:srgbClr val="4E67C8"/>
                </a:solidFill>
              </a:rPr>
              <a:t>.</a:t>
            </a:r>
          </a:p>
          <a:p>
            <a:pPr marL="0" indent="0">
              <a:buNone/>
            </a:pPr>
            <a:endParaRPr lang="en-US" sz="1400" dirty="0">
              <a:solidFill>
                <a:srgbClr val="4E67C8"/>
              </a:solidFill>
            </a:endParaRPr>
          </a:p>
          <a:p>
            <a:pPr marL="457200" indent="-457200">
              <a:buFont typeface="+mj-lt"/>
              <a:buAutoNum type="arabicPeriod"/>
            </a:pPr>
            <a:r>
              <a:rPr lang="en-US" sz="2000" dirty="0" smtClean="0">
                <a:solidFill>
                  <a:srgbClr val="4E67C8"/>
                </a:solidFill>
              </a:rPr>
              <a:t>The </a:t>
            </a:r>
            <a:r>
              <a:rPr lang="en-US" sz="2000" dirty="0">
                <a:solidFill>
                  <a:srgbClr val="4E67C8"/>
                </a:solidFill>
              </a:rPr>
              <a:t>purpose of life is to discover and experience this </a:t>
            </a:r>
            <a:r>
              <a:rPr lang="en-US" sz="2000" dirty="0" smtClean="0">
                <a:solidFill>
                  <a:srgbClr val="4E67C8"/>
                </a:solidFill>
              </a:rPr>
              <a:t>ultimate reality, </a:t>
            </a:r>
            <a:r>
              <a:rPr lang="en-US" sz="2000" dirty="0">
                <a:solidFill>
                  <a:srgbClr val="4E67C8"/>
                </a:solidFill>
              </a:rPr>
              <a:t>to reconnect with the underlying essence of life. To do so is to realize one’s true nature, </a:t>
            </a:r>
            <a:r>
              <a:rPr lang="en-US" sz="2000" dirty="0" smtClean="0">
                <a:solidFill>
                  <a:srgbClr val="4E67C8"/>
                </a:solidFill>
              </a:rPr>
              <a:t>and </a:t>
            </a:r>
            <a:r>
              <a:rPr lang="en-US" sz="2000" dirty="0">
                <a:solidFill>
                  <a:srgbClr val="4E67C8"/>
                </a:solidFill>
              </a:rPr>
              <a:t>to transform and fulfill one’s life.</a:t>
            </a:r>
            <a:br>
              <a:rPr lang="en-US" sz="2000" dirty="0">
                <a:solidFill>
                  <a:srgbClr val="4E67C8"/>
                </a:solidFill>
              </a:rPr>
            </a:br>
            <a:r>
              <a:rPr lang="en-US" sz="2000" dirty="0">
                <a:solidFill>
                  <a:srgbClr val="4E67C8"/>
                </a:solidFill>
              </a:rPr>
              <a:t> 				</a:t>
            </a:r>
            <a:endParaRPr lang="en-US" sz="2000" dirty="0" smtClean="0">
              <a:solidFill>
                <a:srgbClr val="4E67C8"/>
              </a:solidFill>
            </a:endParaRPr>
          </a:p>
          <a:p>
            <a:pPr marL="0" indent="0">
              <a:buNone/>
            </a:pPr>
            <a:r>
              <a:rPr lang="en-US" sz="2000" dirty="0">
                <a:solidFill>
                  <a:srgbClr val="4E67C8"/>
                </a:solidFill>
              </a:rPr>
              <a:t>	</a:t>
            </a:r>
            <a:r>
              <a:rPr lang="en-US" sz="2000" dirty="0" smtClean="0">
                <a:solidFill>
                  <a:srgbClr val="4E67C8"/>
                </a:solidFill>
              </a:rPr>
              <a:t> </a:t>
            </a:r>
            <a:r>
              <a:rPr lang="en-US" sz="2000" dirty="0">
                <a:solidFill>
                  <a:srgbClr val="4E67C8"/>
                </a:solidFill>
              </a:rPr>
              <a:t>– Craig Pearson in </a:t>
            </a:r>
            <a:r>
              <a:rPr lang="en-US" sz="2000" i="1" dirty="0">
                <a:solidFill>
                  <a:srgbClr val="4E67C8"/>
                </a:solidFill>
              </a:rPr>
              <a:t>The Supreme Awakening </a:t>
            </a:r>
            <a:endParaRPr lang="en-US" sz="2000" dirty="0">
              <a:solidFill>
                <a:srgbClr val="4E67C8"/>
              </a:solidFill>
            </a:endParaRPr>
          </a:p>
        </p:txBody>
      </p:sp>
    </p:spTree>
    <p:extLst>
      <p:ext uri="{BB962C8B-B14F-4D97-AF65-F5344CB8AC3E}">
        <p14:creationId xmlns:p14="http://schemas.microsoft.com/office/powerpoint/2010/main" val="20705780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88720" y="1510159"/>
            <a:ext cx="7264400" cy="3385542"/>
          </a:xfrm>
          <a:prstGeom prst="rect">
            <a:avLst/>
          </a:prstGeom>
        </p:spPr>
        <p:txBody>
          <a:bodyPr wrap="square">
            <a:spAutoFit/>
          </a:bodyPr>
          <a:lstStyle/>
          <a:p>
            <a:pPr>
              <a:lnSpc>
                <a:spcPct val="150000"/>
              </a:lnSpc>
            </a:pPr>
            <a:r>
              <a:rPr lang="en-US" sz="2400" dirty="0" smtClean="0">
                <a:solidFill>
                  <a:srgbClr val="753E3E"/>
                </a:solidFill>
                <a:latin typeface="Garamond"/>
                <a:cs typeface="Garamond"/>
              </a:rPr>
              <a:t>“Although </a:t>
            </a:r>
            <a:r>
              <a:rPr lang="en-US" sz="2400" dirty="0">
                <a:solidFill>
                  <a:srgbClr val="753E3E"/>
                </a:solidFill>
                <a:latin typeface="Garamond"/>
                <a:cs typeface="Garamond"/>
              </a:rPr>
              <a:t>this </a:t>
            </a:r>
            <a:r>
              <a:rPr lang="en-US" sz="2400" i="1" dirty="0">
                <a:solidFill>
                  <a:srgbClr val="753E3E"/>
                </a:solidFill>
                <a:latin typeface="Garamond"/>
                <a:cs typeface="Garamond"/>
              </a:rPr>
              <a:t>Logos</a:t>
            </a:r>
            <a:r>
              <a:rPr lang="en-US" sz="2400" dirty="0">
                <a:solidFill>
                  <a:srgbClr val="753E3E"/>
                </a:solidFill>
                <a:latin typeface="Garamond"/>
                <a:cs typeface="Garamond"/>
              </a:rPr>
              <a:t> is eternally valid, yet men are unable to understand it…although all things come to pass in accordance with this </a:t>
            </a:r>
            <a:r>
              <a:rPr lang="en-US" sz="2400" i="1" dirty="0">
                <a:solidFill>
                  <a:srgbClr val="753E3E"/>
                </a:solidFill>
                <a:latin typeface="Garamond"/>
                <a:cs typeface="Garamond"/>
              </a:rPr>
              <a:t>Logos</a:t>
            </a:r>
            <a:r>
              <a:rPr lang="en-US" sz="2400" dirty="0">
                <a:solidFill>
                  <a:srgbClr val="753E3E"/>
                </a:solidFill>
                <a:latin typeface="Garamond"/>
                <a:cs typeface="Garamond"/>
              </a:rPr>
              <a:t>, men seem to be quite without any experience of </a:t>
            </a:r>
            <a:r>
              <a:rPr lang="en-US" sz="2400" dirty="0" smtClean="0">
                <a:solidFill>
                  <a:srgbClr val="753E3E"/>
                </a:solidFill>
                <a:latin typeface="Garamond"/>
                <a:cs typeface="Garamond"/>
              </a:rPr>
              <a:t>it (</a:t>
            </a:r>
            <a:r>
              <a:rPr lang="en-US" sz="2400" dirty="0" err="1" smtClean="0">
                <a:solidFill>
                  <a:srgbClr val="753E3E"/>
                </a:solidFill>
                <a:latin typeface="Garamond"/>
                <a:cs typeface="Garamond"/>
              </a:rPr>
              <a:t>fr</a:t>
            </a:r>
            <a:r>
              <a:rPr lang="en-US" sz="2400" dirty="0" err="1">
                <a:solidFill>
                  <a:srgbClr val="753E3E"/>
                </a:solidFill>
                <a:latin typeface="Garamond"/>
                <a:cs typeface="Garamond"/>
              </a:rPr>
              <a:t>.</a:t>
            </a:r>
            <a:r>
              <a:rPr lang="en-US" sz="2400" dirty="0">
                <a:solidFill>
                  <a:srgbClr val="753E3E"/>
                </a:solidFill>
                <a:latin typeface="Garamond"/>
                <a:cs typeface="Garamond"/>
              </a:rPr>
              <a:t> </a:t>
            </a:r>
            <a:r>
              <a:rPr lang="en-US" sz="2400" dirty="0" smtClean="0">
                <a:solidFill>
                  <a:srgbClr val="753E3E"/>
                </a:solidFill>
                <a:latin typeface="Garamond"/>
                <a:cs typeface="Garamond"/>
              </a:rPr>
              <a:t>1). Although </a:t>
            </a:r>
            <a:r>
              <a:rPr lang="en-US" sz="2400" dirty="0">
                <a:solidFill>
                  <a:srgbClr val="753E3E"/>
                </a:solidFill>
                <a:latin typeface="Garamond"/>
                <a:cs typeface="Garamond"/>
              </a:rPr>
              <a:t>intimately connected with the </a:t>
            </a:r>
            <a:r>
              <a:rPr lang="en-US" sz="2400" i="1" dirty="0">
                <a:solidFill>
                  <a:srgbClr val="753E3E"/>
                </a:solidFill>
                <a:latin typeface="Garamond"/>
                <a:cs typeface="Garamond"/>
              </a:rPr>
              <a:t>Logos</a:t>
            </a:r>
            <a:r>
              <a:rPr lang="en-US" sz="2400" dirty="0">
                <a:solidFill>
                  <a:srgbClr val="753E3E"/>
                </a:solidFill>
                <a:latin typeface="Garamond"/>
                <a:cs typeface="Garamond"/>
              </a:rPr>
              <a:t>, men keep setting themselves against </a:t>
            </a:r>
            <a:r>
              <a:rPr lang="en-US" sz="2400" dirty="0" smtClean="0">
                <a:solidFill>
                  <a:srgbClr val="753E3E"/>
                </a:solidFill>
                <a:latin typeface="Garamond"/>
                <a:cs typeface="Garamond"/>
              </a:rPr>
              <a:t>it (Heraclitus, </a:t>
            </a:r>
            <a:r>
              <a:rPr lang="en-US" sz="2400" dirty="0" err="1" smtClean="0">
                <a:solidFill>
                  <a:srgbClr val="753E3E"/>
                </a:solidFill>
                <a:latin typeface="Garamond"/>
                <a:cs typeface="Garamond"/>
              </a:rPr>
              <a:t>fr</a:t>
            </a:r>
            <a:r>
              <a:rPr lang="en-US" sz="2400" dirty="0" err="1">
                <a:solidFill>
                  <a:srgbClr val="753E3E"/>
                </a:solidFill>
                <a:latin typeface="Garamond"/>
                <a:cs typeface="Garamond"/>
              </a:rPr>
              <a:t>.</a:t>
            </a:r>
            <a:r>
              <a:rPr lang="en-US" sz="2400" dirty="0">
                <a:solidFill>
                  <a:srgbClr val="753E3E"/>
                </a:solidFill>
                <a:latin typeface="Garamond"/>
                <a:cs typeface="Garamond"/>
              </a:rPr>
              <a:t> </a:t>
            </a:r>
            <a:r>
              <a:rPr lang="en-US" sz="2400" dirty="0" smtClean="0">
                <a:solidFill>
                  <a:srgbClr val="753E3E"/>
                </a:solidFill>
                <a:latin typeface="Garamond"/>
                <a:cs typeface="Garamond"/>
              </a:rPr>
              <a:t>64).</a:t>
            </a:r>
            <a:endParaRPr lang="en-US" sz="2400" dirty="0">
              <a:solidFill>
                <a:srgbClr val="753E3E"/>
              </a:solidFill>
              <a:latin typeface="Garamond"/>
              <a:cs typeface="Garamond"/>
            </a:endParaRPr>
          </a:p>
        </p:txBody>
      </p:sp>
    </p:spTree>
    <p:extLst>
      <p:ext uri="{BB962C8B-B14F-4D97-AF65-F5344CB8AC3E}">
        <p14:creationId xmlns:p14="http://schemas.microsoft.com/office/powerpoint/2010/main" val="3430364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0880" y="766366"/>
            <a:ext cx="7955280" cy="5047535"/>
          </a:xfrm>
          <a:prstGeom prst="rect">
            <a:avLst/>
          </a:prstGeom>
        </p:spPr>
        <p:txBody>
          <a:bodyPr wrap="square">
            <a:spAutoFit/>
          </a:bodyPr>
          <a:lstStyle/>
          <a:p>
            <a:pPr>
              <a:lnSpc>
                <a:spcPct val="150000"/>
              </a:lnSpc>
            </a:pPr>
            <a:r>
              <a:rPr lang="en-US" sz="2400" dirty="0" smtClean="0">
                <a:solidFill>
                  <a:srgbClr val="753E3E"/>
                </a:solidFill>
                <a:latin typeface="Garamond"/>
                <a:cs typeface="Garamond"/>
              </a:rPr>
              <a:t>How </a:t>
            </a:r>
            <a:r>
              <a:rPr lang="en-US" sz="2400" dirty="0">
                <a:solidFill>
                  <a:srgbClr val="753E3E"/>
                </a:solidFill>
                <a:latin typeface="Garamond"/>
                <a:cs typeface="Garamond"/>
              </a:rPr>
              <a:t>can this feeble brain, that aches at a little calculus, ever hope to understand the complex immensity of which it is so transitory a fragment? Not that the intellect is useless; it has its modest place, and serves us well when it deals with relations and things; but how it falters before the eternal, the infinite, or the elementally real! In the presence of that silent reality which supports all appearances, and wells up in all consciousness, we need some other organ of perception and understanding than these senses and this reason. </a:t>
            </a:r>
            <a:r>
              <a:rPr lang="en-US" sz="2400" dirty="0" smtClean="0">
                <a:solidFill>
                  <a:srgbClr val="753E3E"/>
                </a:solidFill>
                <a:latin typeface="Garamond"/>
                <a:cs typeface="Garamond"/>
              </a:rPr>
              <a:t>(Durant, 1935, p</a:t>
            </a:r>
            <a:r>
              <a:rPr lang="en-US" sz="2400" dirty="0">
                <a:solidFill>
                  <a:srgbClr val="753E3E"/>
                </a:solidFill>
                <a:latin typeface="Garamond"/>
                <a:cs typeface="Garamond"/>
              </a:rPr>
              <a:t>. 412)</a:t>
            </a:r>
          </a:p>
        </p:txBody>
      </p:sp>
    </p:spTree>
    <p:extLst>
      <p:ext uri="{BB962C8B-B14F-4D97-AF65-F5344CB8AC3E}">
        <p14:creationId xmlns:p14="http://schemas.microsoft.com/office/powerpoint/2010/main" val="3418930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d126bae749785ab84c52e1e85cd969e.png"/>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113233" y="526981"/>
            <a:ext cx="5037604" cy="4584403"/>
          </a:xfrm>
          <a:prstGeom prst="rect">
            <a:avLst/>
          </a:prstGeom>
          <a:effectLst>
            <a:glow rad="139700">
              <a:schemeClr val="accent5">
                <a:satMod val="175000"/>
                <a:alpha val="40000"/>
              </a:schemeClr>
            </a:glow>
          </a:effectLst>
        </p:spPr>
      </p:pic>
      <p:sp>
        <p:nvSpPr>
          <p:cNvPr id="3" name="Rectangle 2"/>
          <p:cNvSpPr/>
          <p:nvPr/>
        </p:nvSpPr>
        <p:spPr>
          <a:xfrm>
            <a:off x="903917" y="5613485"/>
            <a:ext cx="7334385" cy="523220"/>
          </a:xfrm>
          <a:prstGeom prst="rect">
            <a:avLst/>
          </a:prstGeom>
          <a:effectLst>
            <a:glow rad="101600">
              <a:schemeClr val="accent5">
                <a:satMod val="175000"/>
                <a:alpha val="40000"/>
              </a:schemeClr>
            </a:glow>
          </a:effectLst>
        </p:spPr>
        <p:style>
          <a:lnRef idx="2">
            <a:schemeClr val="accent1"/>
          </a:lnRef>
          <a:fillRef idx="1">
            <a:schemeClr val="lt1"/>
          </a:fillRef>
          <a:effectRef idx="0">
            <a:schemeClr val="accent1"/>
          </a:effectRef>
          <a:fontRef idx="minor">
            <a:schemeClr val="dk1"/>
          </a:fontRef>
        </p:style>
        <p:txBody>
          <a:bodyPr wrap="none">
            <a:spAutoFit/>
          </a:bodyPr>
          <a:lstStyle/>
          <a:p>
            <a:r>
              <a:rPr lang="en-US" sz="2800" dirty="0">
                <a:latin typeface="+mj-lt"/>
              </a:rPr>
              <a:t>Knowledge is structured in Consciousness</a:t>
            </a:r>
            <a:endParaRPr lang="en-US" sz="2800" dirty="0">
              <a:latin typeface="+mj-lt"/>
            </a:endParaRPr>
          </a:p>
        </p:txBody>
      </p:sp>
    </p:spTree>
    <p:extLst>
      <p:ext uri="{BB962C8B-B14F-4D97-AF65-F5344CB8AC3E}">
        <p14:creationId xmlns:p14="http://schemas.microsoft.com/office/powerpoint/2010/main" val="3548402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82169"/>
            <a:ext cx="7772400" cy="1185931"/>
          </a:xfrm>
        </p:spPr>
        <p:style>
          <a:lnRef idx="1">
            <a:schemeClr val="accent1"/>
          </a:lnRef>
          <a:fillRef idx="2">
            <a:schemeClr val="accent1"/>
          </a:fillRef>
          <a:effectRef idx="1">
            <a:schemeClr val="accent1"/>
          </a:effectRef>
          <a:fontRef idx="minor">
            <a:schemeClr val="dk1"/>
          </a:fontRef>
        </p:style>
        <p:txBody>
          <a:bodyPr/>
          <a:lstStyle/>
          <a:p>
            <a:r>
              <a:rPr lang="en-US" sz="3600" dirty="0"/>
              <a:t>Knowledge of the Knower as the Basis of all Knowing</a:t>
            </a:r>
            <a:r>
              <a:rPr lang="en-US" sz="3600" b="1" dirty="0"/>
              <a:t> </a:t>
            </a:r>
            <a:endParaRPr lang="en-US" sz="3600" dirty="0"/>
          </a:p>
        </p:txBody>
      </p:sp>
      <p:sp>
        <p:nvSpPr>
          <p:cNvPr id="3" name="Subtitle 2"/>
          <p:cNvSpPr>
            <a:spLocks noGrp="1"/>
          </p:cNvSpPr>
          <p:nvPr>
            <p:ph type="subTitle" idx="1"/>
          </p:nvPr>
        </p:nvSpPr>
        <p:spPr>
          <a:xfrm>
            <a:off x="1856735" y="3826808"/>
            <a:ext cx="5432850" cy="1391729"/>
          </a:xfrm>
        </p:spPr>
        <p:txBody>
          <a:bodyPr>
            <a:normAutofit/>
          </a:bodyPr>
          <a:lstStyle/>
          <a:p>
            <a:r>
              <a:rPr lang="en-US" sz="3200" dirty="0" smtClean="0"/>
              <a:t>Expanding </a:t>
            </a:r>
            <a:r>
              <a:rPr lang="en-US" sz="3200" dirty="0"/>
              <a:t>the </a:t>
            </a:r>
            <a:endParaRPr lang="en-US" sz="3200" dirty="0" smtClean="0"/>
          </a:p>
          <a:p>
            <a:r>
              <a:rPr lang="en-US" sz="3200" dirty="0" smtClean="0"/>
              <a:t>Container </a:t>
            </a:r>
            <a:r>
              <a:rPr lang="en-US" sz="3200" dirty="0"/>
              <a:t>of </a:t>
            </a:r>
            <a:r>
              <a:rPr lang="en-US" sz="3200" dirty="0" smtClean="0"/>
              <a:t>Knowledge</a:t>
            </a:r>
            <a:r>
              <a:rPr lang="en-US" sz="3200" dirty="0" smtClean="0">
                <a:effectLst/>
              </a:rPr>
              <a:t> </a:t>
            </a:r>
            <a:endParaRPr lang="en-US" sz="3200" dirty="0"/>
          </a:p>
        </p:txBody>
      </p:sp>
    </p:spTree>
    <p:extLst>
      <p:ext uri="{BB962C8B-B14F-4D97-AF65-F5344CB8AC3E}">
        <p14:creationId xmlns:p14="http://schemas.microsoft.com/office/powerpoint/2010/main" val="3465510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2369" y="1224540"/>
            <a:ext cx="7993378" cy="3834896"/>
          </a:xfrm>
          <a:prstGeom prst="rect">
            <a:avLst/>
          </a:prstGeom>
          <a:effectLst>
            <a:glow rad="101600">
              <a:schemeClr val="accent1">
                <a:satMod val="175000"/>
                <a:alpha val="40000"/>
              </a:schemeClr>
            </a:glow>
          </a:effectLst>
          <a:scene3d>
            <a:camera prst="obliqueBottomRight"/>
            <a:lightRig rig="threePt" dir="t"/>
          </a:scene3d>
        </p:spPr>
        <p:style>
          <a:lnRef idx="2">
            <a:schemeClr val="accent3"/>
          </a:lnRef>
          <a:fillRef idx="1">
            <a:schemeClr val="lt1"/>
          </a:fillRef>
          <a:effectRef idx="0">
            <a:schemeClr val="accent3"/>
          </a:effectRef>
          <a:fontRef idx="minor">
            <a:schemeClr val="dk1"/>
          </a:fontRef>
        </p:style>
        <p:txBody>
          <a:bodyPr wrap="square">
            <a:spAutoFit/>
          </a:bodyPr>
          <a:lstStyle/>
          <a:p>
            <a:pPr algn="ctr">
              <a:lnSpc>
                <a:spcPct val="120000"/>
              </a:lnSpc>
            </a:pPr>
            <a:r>
              <a:rPr lang="en-US" sz="3200" b="1" dirty="0">
                <a:solidFill>
                  <a:schemeClr val="accent1">
                    <a:lumMod val="75000"/>
                  </a:schemeClr>
                </a:solidFill>
              </a:rPr>
              <a:t>STC is the foundational course for Computer Science and all disciplines taught at MUM</a:t>
            </a:r>
          </a:p>
          <a:p>
            <a:pPr algn="ctr"/>
            <a:endParaRPr lang="en-US" sz="3200" dirty="0"/>
          </a:p>
          <a:p>
            <a:pPr algn="ctr"/>
            <a:endParaRPr lang="en-US" sz="3200" dirty="0"/>
          </a:p>
          <a:p>
            <a:pPr algn="ctr"/>
            <a:r>
              <a:rPr lang="en-US" sz="3200" dirty="0">
                <a:solidFill>
                  <a:srgbClr val="5C801D"/>
                </a:solidFill>
              </a:rPr>
              <a:t>Theoretical and practical applications for the full development of the individual</a:t>
            </a:r>
          </a:p>
        </p:txBody>
      </p:sp>
    </p:spTree>
    <p:extLst>
      <p:ext uri="{BB962C8B-B14F-4D97-AF65-F5344CB8AC3E}">
        <p14:creationId xmlns:p14="http://schemas.microsoft.com/office/powerpoint/2010/main" val="42070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225223" y="5206265"/>
            <a:ext cx="6553200" cy="457200"/>
          </a:xfrm>
        </p:spPr>
        <p:txBody>
          <a:bodyPr>
            <a:noAutofit/>
          </a:bodyPr>
          <a:lstStyle/>
          <a:p>
            <a:r>
              <a:rPr lang="en-US" sz="3200" dirty="0" smtClean="0"/>
              <a:t>Universal Principles in nature</a:t>
            </a:r>
            <a:endParaRPr lang="en-US" sz="3200" dirty="0"/>
          </a:p>
        </p:txBody>
      </p:sp>
      <p:sp>
        <p:nvSpPr>
          <p:cNvPr id="3" name="Title 2"/>
          <p:cNvSpPr>
            <a:spLocks noGrp="1"/>
          </p:cNvSpPr>
          <p:nvPr>
            <p:ph type="ctrTitle"/>
          </p:nvPr>
        </p:nvSpPr>
        <p:spPr>
          <a:xfrm>
            <a:off x="685800" y="853749"/>
            <a:ext cx="7639056" cy="3617521"/>
          </a:xfrm>
        </p:spPr>
        <p:txBody>
          <a:bodyPr/>
          <a:lstStyle/>
          <a:p>
            <a:r>
              <a:rPr lang="en-US" dirty="0" smtClean="0">
                <a:solidFill>
                  <a:srgbClr val="608804"/>
                </a:solidFill>
              </a:rPr>
              <a:t>16 principles of Creative intelligence</a:t>
            </a:r>
            <a:endParaRPr lang="en-US" dirty="0">
              <a:solidFill>
                <a:srgbClr val="608804"/>
              </a:solidFill>
            </a:endParaRPr>
          </a:p>
        </p:txBody>
      </p:sp>
    </p:spTree>
    <p:extLst>
      <p:ext uri="{BB962C8B-B14F-4D97-AF65-F5344CB8AC3E}">
        <p14:creationId xmlns:p14="http://schemas.microsoft.com/office/powerpoint/2010/main" val="2570609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607443" y="1828637"/>
            <a:ext cx="6249452" cy="1349087"/>
          </a:xfrm>
          <a:prstGeom prst="rect">
            <a:avLst/>
          </a:prstGeom>
          <a:noFill/>
        </p:spPr>
        <p:txBody>
          <a:bodyPr wrap="none" rtlCol="0">
            <a:spAutoFit/>
          </a:bodyPr>
          <a:lstStyle/>
          <a:p>
            <a:pPr>
              <a:lnSpc>
                <a:spcPct val="150000"/>
              </a:lnSpc>
            </a:pPr>
            <a:r>
              <a:rPr lang="en-US" sz="2800" dirty="0" smtClean="0">
                <a:solidFill>
                  <a:schemeClr val="accent1">
                    <a:lumMod val="75000"/>
                  </a:schemeClr>
                </a:solidFill>
              </a:rPr>
              <a:t>We are a part of nature.</a:t>
            </a:r>
          </a:p>
          <a:p>
            <a:pPr>
              <a:lnSpc>
                <a:spcPct val="150000"/>
              </a:lnSpc>
            </a:pPr>
            <a:r>
              <a:rPr lang="en-US" sz="2800" dirty="0" smtClean="0">
                <a:solidFill>
                  <a:schemeClr val="accent1">
                    <a:lumMod val="75000"/>
                  </a:schemeClr>
                </a:solidFill>
              </a:rPr>
              <a:t>These 16 principles are a part of us.</a:t>
            </a:r>
            <a:endParaRPr lang="en-US" sz="2800" dirty="0">
              <a:solidFill>
                <a:schemeClr val="accent1">
                  <a:lumMod val="75000"/>
                </a:schemeClr>
              </a:solidFill>
            </a:endParaRPr>
          </a:p>
        </p:txBody>
      </p:sp>
      <p:sp>
        <p:nvSpPr>
          <p:cNvPr id="9" name="Title 8"/>
          <p:cNvSpPr>
            <a:spLocks noGrp="1"/>
          </p:cNvSpPr>
          <p:nvPr>
            <p:ph type="title"/>
          </p:nvPr>
        </p:nvSpPr>
        <p:spPr>
          <a:xfrm>
            <a:off x="914400" y="4808578"/>
            <a:ext cx="7328514" cy="1249694"/>
          </a:xfrm>
        </p:spPr>
        <p:txBody>
          <a:bodyPr>
            <a:normAutofit fontScale="90000"/>
          </a:bodyPr>
          <a:lstStyle/>
          <a:p>
            <a:pPr>
              <a:lnSpc>
                <a:spcPct val="150000"/>
              </a:lnSpc>
            </a:pPr>
            <a:r>
              <a:rPr lang="en-US" spc="300" dirty="0"/>
              <a:t>We are a part of nature.</a:t>
            </a:r>
            <a:br>
              <a:rPr lang="en-US" spc="300" dirty="0"/>
            </a:br>
            <a:r>
              <a:rPr lang="en-US" spc="300" dirty="0"/>
              <a:t>These 16 principles are a part of us.</a:t>
            </a:r>
            <a:br>
              <a:rPr lang="en-US" spc="300" dirty="0"/>
            </a:br>
            <a:endParaRPr lang="en-US" spc="300" dirty="0"/>
          </a:p>
        </p:txBody>
      </p:sp>
      <p:pic>
        <p:nvPicPr>
          <p:cNvPr id="12" name="Picture Placeholder 11" descr="boy-daylight-environment-737586.jpg"/>
          <p:cNvPicPr>
            <a:picLocks noGrp="1" noChangeAspect="1"/>
          </p:cNvPicPr>
          <p:nvPr>
            <p:ph type="pic" idx="1"/>
          </p:nvPr>
        </p:nvPicPr>
        <p:blipFill>
          <a:blip r:embed="rId3">
            <a:extLst>
              <a:ext uri="{28A0092B-C50C-407E-A947-70E740481C1C}">
                <a14:useLocalDpi xmlns:a14="http://schemas.microsoft.com/office/drawing/2010/main" val="0"/>
              </a:ext>
            </a:extLst>
          </a:blip>
          <a:srcRect t="22130" b="22130"/>
          <a:stretch>
            <a:fillRect/>
          </a:stretch>
        </p:blipFill>
        <p:spPr>
          <a:xfrm>
            <a:off x="685531" y="477014"/>
            <a:ext cx="7772400" cy="4331564"/>
          </a:xfrm>
        </p:spPr>
      </p:pic>
    </p:spTree>
    <p:extLst>
      <p:ext uri="{BB962C8B-B14F-4D97-AF65-F5344CB8AC3E}">
        <p14:creationId xmlns:p14="http://schemas.microsoft.com/office/powerpoint/2010/main" val="2383622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679576" y="5927640"/>
            <a:ext cx="5711824" cy="533400"/>
          </a:xfrm>
        </p:spPr>
        <p:txBody>
          <a:bodyPr>
            <a:noAutofit/>
          </a:bodyPr>
          <a:lstStyle/>
          <a:p>
            <a:r>
              <a:rPr lang="en-US" sz="2000" dirty="0" smtClean="0"/>
              <a:t>Even in the face of obstacles, life will grow</a:t>
            </a:r>
            <a:endParaRPr lang="en-US" sz="2000" dirty="0"/>
          </a:p>
        </p:txBody>
      </p:sp>
      <p:sp>
        <p:nvSpPr>
          <p:cNvPr id="4" name="Title 3"/>
          <p:cNvSpPr>
            <a:spLocks noGrp="1"/>
          </p:cNvSpPr>
          <p:nvPr>
            <p:ph type="title"/>
          </p:nvPr>
        </p:nvSpPr>
        <p:spPr/>
        <p:txBody>
          <a:bodyPr/>
          <a:lstStyle/>
          <a:p>
            <a:r>
              <a:rPr lang="en-US" b="1" dirty="0" smtClean="0"/>
              <a:t>1. The nature of life is to grow</a:t>
            </a:r>
            <a:endParaRPr lang="en-US"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911" y="621437"/>
            <a:ext cx="5340275" cy="4203849"/>
          </a:xfrm>
          <a:prstGeom prst="rect">
            <a:avLst/>
          </a:prstGeom>
        </p:spPr>
      </p:pic>
      <p:sp>
        <p:nvSpPr>
          <p:cNvPr id="2" name="Rectangle 1"/>
          <p:cNvSpPr/>
          <p:nvPr/>
        </p:nvSpPr>
        <p:spPr>
          <a:xfrm>
            <a:off x="1999378" y="5079893"/>
            <a:ext cx="5111921" cy="523220"/>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en-US" sz="2800" b="1" dirty="0">
                <a:solidFill>
                  <a:srgbClr val="5C801D"/>
                </a:solidFill>
              </a:rPr>
              <a:t>1. The nature of life is to grow</a:t>
            </a:r>
            <a:endParaRPr lang="en-US" sz="2800" dirty="0">
              <a:solidFill>
                <a:srgbClr val="5C801D"/>
              </a:solidFill>
            </a:endParaRPr>
          </a:p>
        </p:txBody>
      </p:sp>
    </p:spTree>
    <p:extLst>
      <p:ext uri="{BB962C8B-B14F-4D97-AF65-F5344CB8AC3E}">
        <p14:creationId xmlns:p14="http://schemas.microsoft.com/office/powerpoint/2010/main" val="3903637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AC45C272-3D47-4DAF-A324-58F999C59B69}"/>
              </a:ext>
            </a:extLst>
          </p:cNvPr>
          <p:cNvSpPr txBox="1"/>
          <p:nvPr/>
        </p:nvSpPr>
        <p:spPr>
          <a:xfrm>
            <a:off x="0" y="362713"/>
            <a:ext cx="9144000" cy="877163"/>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sp3d extrusionH="57150">
              <a:bevelT w="38100" h="38100" prst="angle"/>
              <a:bevelB w="38100" h="38100"/>
            </a:sp3d>
          </a:bodyPr>
          <a:lstStyle/>
          <a:p>
            <a:pPr algn="ctr">
              <a:lnSpc>
                <a:spcPct val="150000"/>
              </a:lnSpc>
              <a:spcBef>
                <a:spcPts val="600"/>
              </a:spcBef>
            </a:pPr>
            <a:r>
              <a:rPr lang="en-US" sz="3600" b="1" dirty="0">
                <a:solidFill>
                  <a:srgbClr val="5C801D"/>
                </a:solidFill>
                <a:latin typeface="Georgia" panose="02040502050405020303" pitchFamily="18" charset="0"/>
                <a:cs typeface="Praja" pitchFamily="18" charset="0"/>
              </a:rPr>
              <a:t>1. The Nature of Life is to Grow</a:t>
            </a:r>
            <a:endParaRPr lang="en-US" sz="2800" b="1" dirty="0">
              <a:solidFill>
                <a:srgbClr val="5C801D"/>
              </a:solidFill>
              <a:latin typeface="Georgia" panose="02040502050405020303" pitchFamily="18" charset="0"/>
              <a:cs typeface="Praja" pitchFamily="18" charset="0"/>
            </a:endParaRPr>
          </a:p>
        </p:txBody>
      </p:sp>
      <p:sp>
        <p:nvSpPr>
          <p:cNvPr id="2" name="Rectangle 1"/>
          <p:cNvSpPr/>
          <p:nvPr/>
        </p:nvSpPr>
        <p:spPr>
          <a:xfrm>
            <a:off x="536222" y="1873238"/>
            <a:ext cx="8452556" cy="3970318"/>
          </a:xfrm>
          <a:prstGeom prst="rect">
            <a:avLst/>
          </a:prstGeom>
        </p:spPr>
        <p:txBody>
          <a:bodyPr wrap="square">
            <a:spAutoFit/>
          </a:bodyPr>
          <a:lstStyle/>
          <a:p>
            <a:r>
              <a:rPr lang="en-US" sz="2800" dirty="0">
                <a:solidFill>
                  <a:srgbClr val="1152BB"/>
                </a:solidFill>
              </a:rPr>
              <a:t>TM </a:t>
            </a:r>
            <a:r>
              <a:rPr lang="en-US" sz="2800" dirty="0" smtClean="0">
                <a:solidFill>
                  <a:srgbClr val="1152BB"/>
                </a:solidFill>
              </a:rPr>
              <a:t>can be a tool for our maximum growth: it sharpens </a:t>
            </a:r>
            <a:r>
              <a:rPr lang="en-US" sz="2800" dirty="0">
                <a:solidFill>
                  <a:srgbClr val="1152BB"/>
                </a:solidFill>
              </a:rPr>
              <a:t>the </a:t>
            </a:r>
            <a:r>
              <a:rPr lang="en-US" sz="2800" dirty="0" smtClean="0">
                <a:solidFill>
                  <a:srgbClr val="1152BB"/>
                </a:solidFill>
              </a:rPr>
              <a:t>mind and it </a:t>
            </a:r>
            <a:r>
              <a:rPr lang="en-US" sz="2800" dirty="0">
                <a:solidFill>
                  <a:srgbClr val="1152BB"/>
                </a:solidFill>
              </a:rPr>
              <a:t>enhances all three factors of mind/brain development: Individual psychology, level of brain integration and frequency of peak experiences. </a:t>
            </a:r>
            <a:endParaRPr lang="en-US" sz="2800" dirty="0" smtClean="0">
              <a:solidFill>
                <a:srgbClr val="1152BB"/>
              </a:solidFill>
            </a:endParaRPr>
          </a:p>
          <a:p>
            <a:endParaRPr lang="en-US" sz="2800" dirty="0" smtClean="0">
              <a:solidFill>
                <a:srgbClr val="1152BB"/>
              </a:solidFill>
            </a:endParaRPr>
          </a:p>
          <a:p>
            <a:r>
              <a:rPr lang="en-US" sz="2800" dirty="0" smtClean="0">
                <a:solidFill>
                  <a:srgbClr val="1152BB"/>
                </a:solidFill>
              </a:rPr>
              <a:t>Higher </a:t>
            </a:r>
            <a:r>
              <a:rPr lang="en-US" sz="2800" dirty="0">
                <a:solidFill>
                  <a:srgbClr val="1152BB"/>
                </a:solidFill>
              </a:rPr>
              <a:t>mind-brain development is the basis of higher performance in any vocation or activity – Dr. Travis.</a:t>
            </a:r>
          </a:p>
        </p:txBody>
      </p:sp>
    </p:spTree>
    <p:extLst>
      <p:ext uri="{BB962C8B-B14F-4D97-AF65-F5344CB8AC3E}">
        <p14:creationId xmlns:p14="http://schemas.microsoft.com/office/powerpoint/2010/main" val="3765621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AC45C272-3D47-4DAF-A324-58F999C59B69}"/>
              </a:ext>
            </a:extLst>
          </p:cNvPr>
          <p:cNvSpPr txBox="1"/>
          <p:nvPr/>
        </p:nvSpPr>
        <p:spPr>
          <a:xfrm>
            <a:off x="0" y="362713"/>
            <a:ext cx="9144000" cy="877163"/>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sp3d extrusionH="57150">
              <a:bevelT w="38100" h="38100" prst="angle"/>
              <a:bevelB w="38100" h="38100"/>
            </a:sp3d>
          </a:bodyPr>
          <a:lstStyle/>
          <a:p>
            <a:pPr algn="ctr">
              <a:lnSpc>
                <a:spcPct val="150000"/>
              </a:lnSpc>
              <a:spcBef>
                <a:spcPts val="600"/>
              </a:spcBef>
            </a:pPr>
            <a:r>
              <a:rPr lang="en-US" sz="3600" b="1" dirty="0">
                <a:solidFill>
                  <a:srgbClr val="5C801D"/>
                </a:solidFill>
                <a:latin typeface="Georgia" panose="02040502050405020303" pitchFamily="18" charset="0"/>
                <a:cs typeface="Praja" pitchFamily="18" charset="0"/>
              </a:rPr>
              <a:t>1. The Nature of Life is to Grow</a:t>
            </a:r>
            <a:endParaRPr lang="en-US" sz="2800" b="1" dirty="0">
              <a:solidFill>
                <a:srgbClr val="5C801D"/>
              </a:solidFill>
              <a:latin typeface="Georgia" panose="02040502050405020303" pitchFamily="18" charset="0"/>
              <a:cs typeface="Praja" pitchFamily="18" charset="0"/>
            </a:endParaRPr>
          </a:p>
        </p:txBody>
      </p:sp>
      <p:pic>
        <p:nvPicPr>
          <p:cNvPr id="5" name="Picture 4" descr="https://tm-ireland.org/wp-content/uploads/2011/10/E6-Holistic-Improv-Intellectual-Perf3.png">
            <a:extLst>
              <a:ext uri="{FF2B5EF4-FFF2-40B4-BE49-F238E27FC236}">
                <a16:creationId xmlns="" xmlns:a16="http://schemas.microsoft.com/office/drawing/2014/main" xmlns:lc="http://schemas.openxmlformats.org/drawingml/2006/lockedCanvas" id="{4C816162-2430-4257-ABBD-75244EF6ED47}"/>
              </a:ext>
            </a:extLst>
          </p:cNvPr>
          <p:cNvPicPr>
            <a:picLocks noChangeAspect="1" noChangeArrowheads="1"/>
          </p:cNvPicPr>
          <p:nvPr/>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b="1562"/>
          <a:stretch/>
        </p:blipFill>
        <p:spPr bwMode="auto">
          <a:xfrm>
            <a:off x="971928" y="1569260"/>
            <a:ext cx="7212516" cy="4955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949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AC45C272-3D47-4DAF-A324-58F999C59B69}"/>
              </a:ext>
            </a:extLst>
          </p:cNvPr>
          <p:cNvSpPr txBox="1"/>
          <p:nvPr/>
        </p:nvSpPr>
        <p:spPr>
          <a:xfrm>
            <a:off x="0" y="362713"/>
            <a:ext cx="9144000" cy="877163"/>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sp3d extrusionH="57150">
              <a:bevelT w="38100" h="38100" prst="angle"/>
              <a:bevelB w="38100" h="38100"/>
            </a:sp3d>
          </a:bodyPr>
          <a:lstStyle/>
          <a:p>
            <a:pPr algn="ctr">
              <a:lnSpc>
                <a:spcPct val="150000"/>
              </a:lnSpc>
              <a:spcBef>
                <a:spcPts val="600"/>
              </a:spcBef>
            </a:pPr>
            <a:r>
              <a:rPr lang="en-US" sz="3600" b="1" dirty="0">
                <a:solidFill>
                  <a:srgbClr val="5C801D"/>
                </a:solidFill>
                <a:latin typeface="Georgia" panose="02040502050405020303" pitchFamily="18" charset="0"/>
                <a:cs typeface="Praja" pitchFamily="18" charset="0"/>
              </a:rPr>
              <a:t>1. The Nature of Life is to Grow</a:t>
            </a:r>
            <a:endParaRPr lang="en-US" sz="2800" b="1" dirty="0">
              <a:solidFill>
                <a:srgbClr val="5C801D"/>
              </a:solidFill>
              <a:latin typeface="Georgia" panose="02040502050405020303" pitchFamily="18" charset="0"/>
              <a:cs typeface="Praja" pitchFamily="18" charset="0"/>
            </a:endParaRPr>
          </a:p>
        </p:txBody>
      </p:sp>
      <p:pic>
        <p:nvPicPr>
          <p:cNvPr id="6" name="Picture 5" descr="brain integration&amp;efects copy.jpg"/>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35130" y="1564331"/>
            <a:ext cx="7281334" cy="4990577"/>
          </a:xfrm>
          <a:prstGeom prst="rect">
            <a:avLst/>
          </a:prstGeom>
        </p:spPr>
      </p:pic>
    </p:spTree>
    <p:extLst>
      <p:ext uri="{BB962C8B-B14F-4D97-AF65-F5344CB8AC3E}">
        <p14:creationId xmlns:p14="http://schemas.microsoft.com/office/powerpoint/2010/main" val="2339007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342421"/>
            <a:ext cx="9144000" cy="8771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sp3d extrusionH="57150">
              <a:bevelT w="38100" h="38100" prst="angle"/>
              <a:bevelB w="38100" h="38100"/>
            </a:sp3d>
          </a:bodyPr>
          <a:lstStyle/>
          <a:p>
            <a:pPr algn="ctr">
              <a:lnSpc>
                <a:spcPct val="150000"/>
              </a:lnSpc>
              <a:spcBef>
                <a:spcPts val="600"/>
              </a:spcBef>
            </a:pPr>
            <a:r>
              <a:rPr lang="en-US" sz="3600" b="1" dirty="0">
                <a:solidFill>
                  <a:srgbClr val="0000FF"/>
                </a:solidFill>
                <a:latin typeface="Georgia" panose="02040502050405020303" pitchFamily="18" charset="0"/>
                <a:cs typeface="Praja" pitchFamily="18" charset="0"/>
              </a:rPr>
              <a:t>2. Order is Present Everywhere</a:t>
            </a:r>
            <a:endParaRPr lang="en-US" sz="2800" b="1" dirty="0">
              <a:solidFill>
                <a:srgbClr val="0000FF"/>
              </a:solidFill>
              <a:latin typeface="Georgia" panose="02040502050405020303" pitchFamily="18" charset="0"/>
              <a:cs typeface="Praja" pitchFamily="18" charset="0"/>
            </a:endParaRPr>
          </a:p>
        </p:txBody>
      </p:sp>
      <p:pic>
        <p:nvPicPr>
          <p:cNvPr id="5" name="Picture 4" descr="spiral-fibonacci-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6" y="1758324"/>
            <a:ext cx="6710799" cy="4862280"/>
          </a:xfrm>
          <a:prstGeom prst="rect">
            <a:avLst/>
          </a:prstGeom>
        </p:spPr>
      </p:pic>
    </p:spTree>
    <p:extLst>
      <p:ext uri="{BB962C8B-B14F-4D97-AF65-F5344CB8AC3E}">
        <p14:creationId xmlns:p14="http://schemas.microsoft.com/office/powerpoint/2010/main" val="272847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342421"/>
            <a:ext cx="9144000" cy="8771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sp3d extrusionH="57150">
              <a:bevelT w="38100" h="38100" prst="angle"/>
              <a:bevelB w="38100" h="38100"/>
            </a:sp3d>
          </a:bodyPr>
          <a:lstStyle/>
          <a:p>
            <a:pPr algn="ctr">
              <a:lnSpc>
                <a:spcPct val="150000"/>
              </a:lnSpc>
              <a:spcBef>
                <a:spcPts val="600"/>
              </a:spcBef>
            </a:pPr>
            <a:r>
              <a:rPr lang="en-US" sz="3600" b="1" dirty="0" smtClean="0">
                <a:solidFill>
                  <a:srgbClr val="0000FF"/>
                </a:solidFill>
                <a:latin typeface="Georgia" panose="02040502050405020303" pitchFamily="18" charset="0"/>
                <a:cs typeface="Praja" pitchFamily="18" charset="0"/>
              </a:rPr>
              <a:t>2. Order </a:t>
            </a:r>
            <a:r>
              <a:rPr lang="en-US" sz="3600" b="1" dirty="0">
                <a:solidFill>
                  <a:srgbClr val="0000FF"/>
                </a:solidFill>
                <a:latin typeface="Georgia" panose="02040502050405020303" pitchFamily="18" charset="0"/>
                <a:cs typeface="Praja" pitchFamily="18" charset="0"/>
              </a:rPr>
              <a:t>is Present </a:t>
            </a:r>
            <a:r>
              <a:rPr lang="en-US" sz="3600" b="1" dirty="0" smtClean="0">
                <a:solidFill>
                  <a:srgbClr val="0000FF"/>
                </a:solidFill>
                <a:latin typeface="Georgia" panose="02040502050405020303" pitchFamily="18" charset="0"/>
                <a:cs typeface="Praja" pitchFamily="18" charset="0"/>
              </a:rPr>
              <a:t>Everywhere</a:t>
            </a:r>
            <a:endParaRPr lang="en-US" sz="2800" b="1" dirty="0">
              <a:solidFill>
                <a:srgbClr val="0000FF"/>
              </a:solidFill>
              <a:latin typeface="Georgia" panose="02040502050405020303" pitchFamily="18" charset="0"/>
              <a:cs typeface="Praja" pitchFamily="18" charset="0"/>
            </a:endParaRPr>
          </a:p>
        </p:txBody>
      </p:sp>
      <p:sp>
        <p:nvSpPr>
          <p:cNvPr id="3" name="Rectangle 2"/>
          <p:cNvSpPr/>
          <p:nvPr/>
        </p:nvSpPr>
        <p:spPr>
          <a:xfrm>
            <a:off x="298841" y="1749772"/>
            <a:ext cx="8613024" cy="4493537"/>
          </a:xfrm>
          <a:prstGeom prst="rect">
            <a:avLst/>
          </a:prstGeom>
        </p:spPr>
        <p:txBody>
          <a:bodyPr wrap="square">
            <a:spAutoFit/>
          </a:bodyPr>
          <a:lstStyle/>
          <a:p>
            <a:pPr marL="114300" indent="0">
              <a:lnSpc>
                <a:spcPct val="150000"/>
              </a:lnSpc>
              <a:buNone/>
            </a:pPr>
            <a:r>
              <a:rPr lang="en-US" sz="2400" dirty="0">
                <a:solidFill>
                  <a:srgbClr val="1152BB"/>
                </a:solidFill>
              </a:rPr>
              <a:t>The functioning of creative intelligence is such that under similar circumstances, similar results occur. Just this phenomenon explains why there is harmony in creation, not chaos. An apple tree only produces apples; it does not produce guavas. There is something definite; nothing is random, and it is this specific value of creative intelligence that automatically carries out evolution everywhere.”</a:t>
            </a:r>
          </a:p>
          <a:p>
            <a:pPr marL="114300" indent="0">
              <a:lnSpc>
                <a:spcPct val="150000"/>
              </a:lnSpc>
              <a:buNone/>
            </a:pPr>
            <a:r>
              <a:rPr lang="en-US" sz="2400" dirty="0">
                <a:solidFill>
                  <a:srgbClr val="1152BB"/>
                </a:solidFill>
              </a:rPr>
              <a:t>— Maharishi</a:t>
            </a:r>
          </a:p>
        </p:txBody>
      </p:sp>
    </p:spTree>
    <p:extLst>
      <p:ext uri="{BB962C8B-B14F-4D97-AF65-F5344CB8AC3E}">
        <p14:creationId xmlns:p14="http://schemas.microsoft.com/office/powerpoint/2010/main" val="2944688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342421"/>
            <a:ext cx="9144000" cy="8771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sp3d extrusionH="57150">
              <a:bevelT w="38100" h="38100" prst="angle"/>
              <a:bevelB w="38100" h="38100"/>
            </a:sp3d>
          </a:bodyPr>
          <a:lstStyle/>
          <a:p>
            <a:pPr algn="ctr">
              <a:lnSpc>
                <a:spcPct val="150000"/>
              </a:lnSpc>
              <a:spcBef>
                <a:spcPts val="600"/>
              </a:spcBef>
            </a:pPr>
            <a:r>
              <a:rPr lang="en-US" sz="3600" b="1" dirty="0">
                <a:solidFill>
                  <a:srgbClr val="0000FF"/>
                </a:solidFill>
                <a:latin typeface="Georgia" panose="02040502050405020303" pitchFamily="18" charset="0"/>
                <a:cs typeface="Praja" pitchFamily="18" charset="0"/>
              </a:rPr>
              <a:t>2. Order is Present Everywhere</a:t>
            </a:r>
            <a:endParaRPr lang="en-US" sz="2800" b="1" dirty="0">
              <a:solidFill>
                <a:srgbClr val="0000FF"/>
              </a:solidFill>
              <a:latin typeface="Georgia" panose="02040502050405020303" pitchFamily="18" charset="0"/>
              <a:cs typeface="Praja" pitchFamily="18" charset="0"/>
            </a:endParaRPr>
          </a:p>
        </p:txBody>
      </p:sp>
      <p:sp>
        <p:nvSpPr>
          <p:cNvPr id="3" name="Rectangle 2"/>
          <p:cNvSpPr/>
          <p:nvPr/>
        </p:nvSpPr>
        <p:spPr>
          <a:xfrm>
            <a:off x="747889" y="4632687"/>
            <a:ext cx="7944556" cy="1913344"/>
          </a:xfrm>
          <a:prstGeom prst="rect">
            <a:avLst/>
          </a:prstGeom>
        </p:spPr>
        <p:txBody>
          <a:bodyPr wrap="square">
            <a:spAutoFit/>
          </a:bodyPr>
          <a:lstStyle/>
          <a:p>
            <a:pPr marL="114300" indent="0">
              <a:lnSpc>
                <a:spcPct val="150000"/>
              </a:lnSpc>
              <a:buNone/>
            </a:pPr>
            <a:r>
              <a:rPr lang="en-US" sz="2000" dirty="0" smtClean="0">
                <a:solidFill>
                  <a:srgbClr val="1152BB"/>
                </a:solidFill>
              </a:rPr>
              <a:t>But we don’t see order everywhere. Without a connection to the source of order in the unified field of consciousness, even with the best of intentions humans can disturb the order of nature.</a:t>
            </a:r>
            <a:endParaRPr lang="en-US" sz="2000" dirty="0">
              <a:solidFill>
                <a:srgbClr val="1152BB"/>
              </a:solidFill>
            </a:endParaRPr>
          </a:p>
        </p:txBody>
      </p:sp>
      <p:pic>
        <p:nvPicPr>
          <p:cNvPr id="2" name="Picture 1" descr="f45b947bc5c54341872cb4025f383b68.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2" y="1876778"/>
            <a:ext cx="4007553" cy="2671702"/>
          </a:xfrm>
          <a:prstGeom prst="rect">
            <a:avLst/>
          </a:prstGeom>
        </p:spPr>
      </p:pic>
      <p:pic>
        <p:nvPicPr>
          <p:cNvPr id="6" name="Picture 5" descr="images.jpg"/>
          <p:cNvPicPr>
            <a:picLocks noChangeAspect="1"/>
          </p:cNvPicPr>
          <p:nvPr/>
        </p:nvPicPr>
        <p:blipFill rotWithShape="1">
          <a:blip r:embed="rId3">
            <a:extLst>
              <a:ext uri="{28A0092B-C50C-407E-A947-70E740481C1C}">
                <a14:useLocalDpi xmlns:a14="http://schemas.microsoft.com/office/drawing/2010/main" val="0"/>
              </a:ext>
            </a:extLst>
          </a:blip>
          <a:srcRect l="-2450" t="9915" r="2450" b="-4656"/>
          <a:stretch/>
        </p:blipFill>
        <p:spPr>
          <a:xfrm>
            <a:off x="4388556" y="1876778"/>
            <a:ext cx="4402668" cy="2775701"/>
          </a:xfrm>
          <a:prstGeom prst="rect">
            <a:avLst/>
          </a:prstGeom>
        </p:spPr>
      </p:pic>
    </p:spTree>
    <p:extLst>
      <p:ext uri="{BB962C8B-B14F-4D97-AF65-F5344CB8AC3E}">
        <p14:creationId xmlns:p14="http://schemas.microsoft.com/office/powerpoint/2010/main" val="4016114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342421"/>
            <a:ext cx="9144000" cy="8771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sp3d extrusionH="57150">
              <a:bevelT w="38100" h="38100" prst="angle"/>
              <a:bevelB w="38100" h="38100"/>
            </a:sp3d>
          </a:bodyPr>
          <a:lstStyle/>
          <a:p>
            <a:pPr algn="ctr">
              <a:lnSpc>
                <a:spcPct val="150000"/>
              </a:lnSpc>
              <a:spcBef>
                <a:spcPts val="600"/>
              </a:spcBef>
            </a:pPr>
            <a:r>
              <a:rPr lang="en-US" sz="3600" b="1" dirty="0">
                <a:solidFill>
                  <a:srgbClr val="0000FF"/>
                </a:solidFill>
                <a:latin typeface="Georgia" panose="02040502050405020303" pitchFamily="18" charset="0"/>
                <a:cs typeface="Praja" pitchFamily="18" charset="0"/>
              </a:rPr>
              <a:t>2. Order is Present Everywhere</a:t>
            </a:r>
            <a:endParaRPr lang="en-US" sz="2800" b="1" dirty="0">
              <a:solidFill>
                <a:srgbClr val="0000FF"/>
              </a:solidFill>
              <a:latin typeface="Georgia" panose="02040502050405020303" pitchFamily="18" charset="0"/>
              <a:cs typeface="Praja" pitchFamily="18" charset="0"/>
            </a:endParaRPr>
          </a:p>
        </p:txBody>
      </p:sp>
      <p:sp>
        <p:nvSpPr>
          <p:cNvPr id="3" name="Rectangle 2"/>
          <p:cNvSpPr/>
          <p:nvPr/>
        </p:nvSpPr>
        <p:spPr>
          <a:xfrm>
            <a:off x="747889" y="1547109"/>
            <a:ext cx="7944556" cy="1913344"/>
          </a:xfrm>
          <a:prstGeom prst="rect">
            <a:avLst/>
          </a:prstGeom>
        </p:spPr>
        <p:txBody>
          <a:bodyPr wrap="square">
            <a:spAutoFit/>
          </a:bodyPr>
          <a:lstStyle/>
          <a:p>
            <a:pPr marL="114300" indent="0">
              <a:lnSpc>
                <a:spcPct val="150000"/>
              </a:lnSpc>
              <a:buNone/>
            </a:pPr>
            <a:r>
              <a:rPr lang="en-US" sz="2000" dirty="0" smtClean="0">
                <a:solidFill>
                  <a:srgbClr val="1152BB"/>
                </a:solidFill>
              </a:rPr>
              <a:t>When we tap into the perfect order inherent in the transcendental field, it enables us to express that order in creative ways and progress in life, for our own good and the good of our community and the world.</a:t>
            </a:r>
            <a:endParaRPr lang="en-US" sz="2000" dirty="0">
              <a:solidFill>
                <a:srgbClr val="1152BB"/>
              </a:solidFill>
            </a:endParaRPr>
          </a:p>
        </p:txBody>
      </p:sp>
      <p:pic>
        <p:nvPicPr>
          <p:cNvPr id="2" name="Picture 1" descr="thumb-1920-18003.jpg"/>
          <p:cNvPicPr>
            <a:picLocks noChangeAspect="1"/>
          </p:cNvPicPr>
          <p:nvPr/>
        </p:nvPicPr>
        <p:blipFill rotWithShape="1">
          <a:blip r:embed="rId2">
            <a:extLst>
              <a:ext uri="{28A0092B-C50C-407E-A947-70E740481C1C}">
                <a14:useLocalDpi xmlns:a14="http://schemas.microsoft.com/office/drawing/2010/main" val="0"/>
              </a:ext>
            </a:extLst>
          </a:blip>
          <a:srcRect l="14733"/>
          <a:stretch/>
        </p:blipFill>
        <p:spPr>
          <a:xfrm>
            <a:off x="98778" y="4092221"/>
            <a:ext cx="2695222" cy="2370667"/>
          </a:xfrm>
          <a:prstGeom prst="rect">
            <a:avLst/>
          </a:prstGeom>
        </p:spPr>
      </p:pic>
      <p:pic>
        <p:nvPicPr>
          <p:cNvPr id="6" name="Picture 5" descr="unnamed.png"/>
          <p:cNvPicPr>
            <a:picLocks noChangeAspect="1"/>
          </p:cNvPicPr>
          <p:nvPr/>
        </p:nvPicPr>
        <p:blipFill rotWithShape="1">
          <a:blip r:embed="rId3">
            <a:extLst>
              <a:ext uri="{28A0092B-C50C-407E-A947-70E740481C1C}">
                <a14:useLocalDpi xmlns:a14="http://schemas.microsoft.com/office/drawing/2010/main" val="0"/>
              </a:ext>
            </a:extLst>
          </a:blip>
          <a:srcRect l="9066"/>
          <a:stretch/>
        </p:blipFill>
        <p:spPr>
          <a:xfrm>
            <a:off x="2822222" y="4092222"/>
            <a:ext cx="3255310" cy="2370667"/>
          </a:xfrm>
          <a:prstGeom prst="rect">
            <a:avLst/>
          </a:prstGeom>
        </p:spPr>
      </p:pic>
      <p:pic>
        <p:nvPicPr>
          <p:cNvPr id="9" name="Picture 8" descr="projekteinsendung_2019.jpg"/>
          <p:cNvPicPr>
            <a:picLocks noChangeAspect="1"/>
          </p:cNvPicPr>
          <p:nvPr/>
        </p:nvPicPr>
        <p:blipFill rotWithShape="1">
          <a:blip r:embed="rId4">
            <a:extLst>
              <a:ext uri="{28A0092B-C50C-407E-A947-70E740481C1C}">
                <a14:useLocalDpi xmlns:a14="http://schemas.microsoft.com/office/drawing/2010/main" val="0"/>
              </a:ext>
            </a:extLst>
          </a:blip>
          <a:srcRect l="980" r="11393"/>
          <a:stretch/>
        </p:blipFill>
        <p:spPr>
          <a:xfrm>
            <a:off x="6091644" y="4092221"/>
            <a:ext cx="2953578" cy="2370668"/>
          </a:xfrm>
          <a:prstGeom prst="rect">
            <a:avLst/>
          </a:prstGeom>
        </p:spPr>
      </p:pic>
    </p:spTree>
    <p:extLst>
      <p:ext uri="{BB962C8B-B14F-4D97-AF65-F5344CB8AC3E}">
        <p14:creationId xmlns:p14="http://schemas.microsoft.com/office/powerpoint/2010/main" val="1061837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1084372"/>
            <a:ext cx="4572000" cy="1569660"/>
          </a:xfrm>
          <a:prstGeom prst="rect">
            <a:avLst/>
          </a:prstGeom>
          <a:effectLst>
            <a:innerShdw blurRad="63500" dist="50800" dir="16200000">
              <a:prstClr val="black">
                <a:alpha val="50000"/>
              </a:prstClr>
            </a:innerShdw>
          </a:effectLst>
          <a:scene3d>
            <a:camera prst="obliqueBottomLeft"/>
            <a:lightRig rig="threePt" dir="t"/>
          </a:scene3d>
        </p:spPr>
        <p:style>
          <a:lnRef idx="1">
            <a:schemeClr val="accent4"/>
          </a:lnRef>
          <a:fillRef idx="2">
            <a:schemeClr val="accent4"/>
          </a:fillRef>
          <a:effectRef idx="1">
            <a:schemeClr val="accent4"/>
          </a:effectRef>
          <a:fontRef idx="minor">
            <a:schemeClr val="dk1"/>
          </a:fontRef>
        </p:style>
        <p:txBody>
          <a:bodyPr>
            <a:spAutoFit/>
          </a:bodyPr>
          <a:lstStyle/>
          <a:p>
            <a:pPr algn="ctr"/>
            <a:r>
              <a:rPr lang="en-US" sz="3200" b="1" cap="small" dirty="0"/>
              <a:t>Class Times</a:t>
            </a:r>
            <a:endParaRPr lang="en-US" sz="3200" b="1" dirty="0"/>
          </a:p>
          <a:p>
            <a:pPr algn="ctr"/>
            <a:r>
              <a:rPr lang="en-US" sz="3200" dirty="0"/>
              <a:t> 10:</a:t>
            </a:r>
            <a:r>
              <a:rPr lang="en-US" sz="3200" dirty="0" smtClean="0"/>
              <a:t>00 am – 12</a:t>
            </a:r>
            <a:r>
              <a:rPr lang="en-US" sz="3200" dirty="0"/>
              <a:t>:</a:t>
            </a:r>
            <a:r>
              <a:rPr lang="en-US" sz="3200" dirty="0" smtClean="0"/>
              <a:t>15 pm</a:t>
            </a:r>
            <a:endParaRPr lang="en-US" sz="3200" dirty="0"/>
          </a:p>
          <a:p>
            <a:pPr algn="ctr"/>
            <a:r>
              <a:rPr lang="en-US" sz="3200" dirty="0"/>
              <a:t>1:</a:t>
            </a:r>
            <a:r>
              <a:rPr lang="en-US" sz="3200" dirty="0" smtClean="0"/>
              <a:t>15 pm – 3</a:t>
            </a:r>
            <a:r>
              <a:rPr lang="en-US" sz="3200" dirty="0"/>
              <a:t>:</a:t>
            </a:r>
            <a:r>
              <a:rPr lang="en-US" sz="3200" dirty="0" smtClean="0"/>
              <a:t>15 pm</a:t>
            </a:r>
            <a:endParaRPr lang="en-US" sz="3200" dirty="0"/>
          </a:p>
        </p:txBody>
      </p:sp>
      <p:sp>
        <p:nvSpPr>
          <p:cNvPr id="3" name="Rectangle 2"/>
          <p:cNvSpPr/>
          <p:nvPr/>
        </p:nvSpPr>
        <p:spPr>
          <a:xfrm>
            <a:off x="3208213" y="4450254"/>
            <a:ext cx="2727580" cy="461665"/>
          </a:xfrm>
          <a:prstGeom prst="rect">
            <a:avLst/>
          </a:prstGeom>
          <a:effectLst>
            <a:glow rad="63500">
              <a:schemeClr val="accent1">
                <a:satMod val="175000"/>
                <a:alpha val="40000"/>
              </a:schemeClr>
            </a:glow>
          </a:effectLst>
        </p:spPr>
        <p:style>
          <a:lnRef idx="2">
            <a:schemeClr val="accent5"/>
          </a:lnRef>
          <a:fillRef idx="1">
            <a:schemeClr val="lt1"/>
          </a:fillRef>
          <a:effectRef idx="0">
            <a:schemeClr val="accent5"/>
          </a:effectRef>
          <a:fontRef idx="minor">
            <a:schemeClr val="dk1"/>
          </a:fontRef>
        </p:style>
        <p:txBody>
          <a:bodyPr wrap="none">
            <a:spAutoFit/>
          </a:bodyPr>
          <a:lstStyle/>
          <a:p>
            <a:pPr algn="ctr"/>
            <a:r>
              <a:rPr lang="en-US" sz="2400" dirty="0" smtClean="0"/>
              <a:t>Please be Punctual</a:t>
            </a:r>
            <a:endParaRPr lang="en-US" sz="2400" dirty="0"/>
          </a:p>
        </p:txBody>
      </p:sp>
      <p:sp>
        <p:nvSpPr>
          <p:cNvPr id="4" name="Rectangle 3"/>
          <p:cNvSpPr/>
          <p:nvPr/>
        </p:nvSpPr>
        <p:spPr>
          <a:xfrm>
            <a:off x="2053788" y="3331310"/>
            <a:ext cx="5031396" cy="461665"/>
          </a:xfrm>
          <a:prstGeom prst="rect">
            <a:avLst/>
          </a:prstGeom>
          <a:effectLst>
            <a:glow rad="635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wrap="none">
            <a:spAutoFit/>
          </a:bodyPr>
          <a:lstStyle/>
          <a:p>
            <a:r>
              <a:rPr lang="en-US" sz="2400" dirty="0"/>
              <a:t>Attendance at all classes is required</a:t>
            </a:r>
          </a:p>
        </p:txBody>
      </p:sp>
    </p:spTree>
    <p:extLst>
      <p:ext uri="{BB962C8B-B14F-4D97-AF65-F5344CB8AC3E}">
        <p14:creationId xmlns:p14="http://schemas.microsoft.com/office/powerpoint/2010/main" val="1215755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342421"/>
            <a:ext cx="9144000" cy="877163"/>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sp3d extrusionH="57150">
              <a:bevelT w="38100" h="38100" prst="angle"/>
              <a:bevelB w="38100" h="38100"/>
            </a:sp3d>
          </a:bodyPr>
          <a:lstStyle/>
          <a:p>
            <a:pPr algn="ctr">
              <a:lnSpc>
                <a:spcPct val="150000"/>
              </a:lnSpc>
              <a:spcBef>
                <a:spcPts val="600"/>
              </a:spcBef>
            </a:pPr>
            <a:r>
              <a:rPr lang="en-US" sz="3600" b="1" dirty="0" smtClean="0">
                <a:solidFill>
                  <a:srgbClr val="5C801D"/>
                </a:solidFill>
                <a:latin typeface="Georgia" panose="02040502050405020303" pitchFamily="18" charset="0"/>
                <a:cs typeface="Praja" pitchFamily="18" charset="0"/>
              </a:rPr>
              <a:t>3. Life is Found in Layers</a:t>
            </a:r>
            <a:endParaRPr lang="en-US" sz="2800" b="1" dirty="0">
              <a:solidFill>
                <a:srgbClr val="5C801D"/>
              </a:solidFill>
              <a:latin typeface="Georgia" panose="02040502050405020303" pitchFamily="18" charset="0"/>
              <a:cs typeface="Praja" pitchFamily="18" charset="0"/>
            </a:endParaRPr>
          </a:p>
        </p:txBody>
      </p:sp>
      <p:pic>
        <p:nvPicPr>
          <p:cNvPr id="2" name="Picture 1" descr="img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464" y="1785761"/>
            <a:ext cx="6448425" cy="4838700"/>
          </a:xfrm>
          <a:prstGeom prst="rect">
            <a:avLst/>
          </a:prstGeom>
        </p:spPr>
      </p:pic>
    </p:spTree>
    <p:extLst>
      <p:ext uri="{BB962C8B-B14F-4D97-AF65-F5344CB8AC3E}">
        <p14:creationId xmlns:p14="http://schemas.microsoft.com/office/powerpoint/2010/main" val="3481950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342421"/>
            <a:ext cx="9144000" cy="877163"/>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sp3d extrusionH="57150">
              <a:bevelT w="38100" h="38100" prst="angle"/>
              <a:bevelB w="38100" h="38100"/>
            </a:sp3d>
          </a:bodyPr>
          <a:lstStyle/>
          <a:p>
            <a:pPr algn="ctr">
              <a:lnSpc>
                <a:spcPct val="150000"/>
              </a:lnSpc>
              <a:spcBef>
                <a:spcPts val="600"/>
              </a:spcBef>
            </a:pPr>
            <a:r>
              <a:rPr lang="en-US" sz="3600" b="1" dirty="0">
                <a:solidFill>
                  <a:srgbClr val="5C801D"/>
                </a:solidFill>
                <a:latin typeface="Georgia" panose="02040502050405020303" pitchFamily="18" charset="0"/>
                <a:cs typeface="Praja" pitchFamily="18" charset="0"/>
              </a:rPr>
              <a:t>3. </a:t>
            </a:r>
            <a:r>
              <a:rPr lang="en-US" sz="3600" b="1" i="1" dirty="0" smtClean="0">
                <a:solidFill>
                  <a:srgbClr val="5C801D"/>
                </a:solidFill>
                <a:latin typeface="Georgia" panose="02040502050405020303" pitchFamily="18" charset="0"/>
                <a:cs typeface="Praja" pitchFamily="18" charset="0"/>
              </a:rPr>
              <a:t>Our</a:t>
            </a:r>
            <a:r>
              <a:rPr lang="en-US" sz="3600" b="1" dirty="0" smtClean="0">
                <a:solidFill>
                  <a:srgbClr val="5C801D"/>
                </a:solidFill>
                <a:latin typeface="Georgia" panose="02040502050405020303" pitchFamily="18" charset="0"/>
                <a:cs typeface="Praja" pitchFamily="18" charset="0"/>
              </a:rPr>
              <a:t> Life </a:t>
            </a:r>
            <a:r>
              <a:rPr lang="en-US" sz="3600" b="1" dirty="0">
                <a:solidFill>
                  <a:srgbClr val="5C801D"/>
                </a:solidFill>
                <a:latin typeface="Georgia" panose="02040502050405020303" pitchFamily="18" charset="0"/>
                <a:cs typeface="Praja" pitchFamily="18" charset="0"/>
              </a:rPr>
              <a:t>is Found in Layers</a:t>
            </a:r>
            <a:endParaRPr lang="en-US" sz="2800" b="1" dirty="0">
              <a:solidFill>
                <a:srgbClr val="5C801D"/>
              </a:solidFill>
              <a:latin typeface="Georgia" panose="02040502050405020303" pitchFamily="18" charset="0"/>
              <a:cs typeface="Praja" pitchFamily="18" charset="0"/>
            </a:endParaRPr>
          </a:p>
        </p:txBody>
      </p:sp>
      <p:sp>
        <p:nvSpPr>
          <p:cNvPr id="3" name="Rectangle 2"/>
          <p:cNvSpPr/>
          <p:nvPr/>
        </p:nvSpPr>
        <p:spPr>
          <a:xfrm>
            <a:off x="4769555" y="2196404"/>
            <a:ext cx="3386667" cy="3939539"/>
          </a:xfrm>
          <a:prstGeom prst="rect">
            <a:avLst/>
          </a:prstGeom>
        </p:spPr>
        <p:txBody>
          <a:bodyPr wrap="square">
            <a:spAutoFit/>
          </a:bodyPr>
          <a:lstStyle/>
          <a:p>
            <a:pPr marL="114300" indent="0">
              <a:lnSpc>
                <a:spcPct val="150000"/>
              </a:lnSpc>
              <a:buNone/>
            </a:pPr>
            <a:r>
              <a:rPr lang="en-US" sz="2400" dirty="0" smtClean="0">
                <a:solidFill>
                  <a:srgbClr val="1152BB"/>
                </a:solidFill>
                <a:latin typeface="+mj-lt"/>
              </a:rPr>
              <a:t>Action and Speech</a:t>
            </a:r>
          </a:p>
          <a:p>
            <a:pPr marL="114300" indent="0">
              <a:lnSpc>
                <a:spcPct val="150000"/>
              </a:lnSpc>
              <a:buNone/>
            </a:pPr>
            <a:endParaRPr lang="en-US" sz="2400" dirty="0">
              <a:solidFill>
                <a:srgbClr val="1152BB"/>
              </a:solidFill>
              <a:latin typeface="+mj-lt"/>
            </a:endParaRPr>
          </a:p>
          <a:p>
            <a:pPr marL="114300" indent="0">
              <a:lnSpc>
                <a:spcPct val="150000"/>
              </a:lnSpc>
              <a:buNone/>
            </a:pPr>
            <a:r>
              <a:rPr lang="en-US" sz="2400" dirty="0" smtClean="0">
                <a:solidFill>
                  <a:srgbClr val="1152BB"/>
                </a:solidFill>
                <a:latin typeface="+mj-lt"/>
              </a:rPr>
              <a:t>Thinking</a:t>
            </a:r>
          </a:p>
          <a:p>
            <a:pPr marL="114300" indent="0">
              <a:lnSpc>
                <a:spcPct val="150000"/>
              </a:lnSpc>
              <a:buNone/>
            </a:pPr>
            <a:endParaRPr lang="en-US" sz="2400" dirty="0">
              <a:solidFill>
                <a:srgbClr val="1152BB"/>
              </a:solidFill>
              <a:latin typeface="+mj-lt"/>
            </a:endParaRPr>
          </a:p>
          <a:p>
            <a:pPr marL="114300" indent="0">
              <a:lnSpc>
                <a:spcPct val="150000"/>
              </a:lnSpc>
              <a:buNone/>
            </a:pPr>
            <a:r>
              <a:rPr lang="en-US" sz="2400" dirty="0" smtClean="0">
                <a:solidFill>
                  <a:srgbClr val="1152BB"/>
                </a:solidFill>
                <a:latin typeface="+mj-lt"/>
              </a:rPr>
              <a:t>Intuition and Feeling</a:t>
            </a:r>
          </a:p>
          <a:p>
            <a:pPr marL="114300" indent="0">
              <a:lnSpc>
                <a:spcPct val="150000"/>
              </a:lnSpc>
              <a:buNone/>
            </a:pPr>
            <a:endParaRPr lang="en-US" sz="2400" dirty="0">
              <a:solidFill>
                <a:srgbClr val="1152BB"/>
              </a:solidFill>
              <a:latin typeface="+mj-lt"/>
            </a:endParaRPr>
          </a:p>
          <a:p>
            <a:pPr marL="114300" indent="0">
              <a:lnSpc>
                <a:spcPct val="150000"/>
              </a:lnSpc>
              <a:buNone/>
            </a:pPr>
            <a:r>
              <a:rPr lang="en-US" sz="2400" dirty="0" smtClean="0">
                <a:solidFill>
                  <a:srgbClr val="1152BB"/>
                </a:solidFill>
                <a:latin typeface="+mj-lt"/>
              </a:rPr>
              <a:t>Transcendental</a:t>
            </a:r>
            <a:endParaRPr lang="en-US" sz="2400" dirty="0">
              <a:solidFill>
                <a:srgbClr val="1152BB"/>
              </a:solidFill>
              <a:latin typeface="+mj-lt"/>
            </a:endParaRPr>
          </a:p>
        </p:txBody>
      </p:sp>
      <p:pic>
        <p:nvPicPr>
          <p:cNvPr id="2" name="Picture 1" descr="asian girl.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444" y="2031990"/>
            <a:ext cx="2970784" cy="4315527"/>
          </a:xfrm>
          <a:prstGeom prst="rect">
            <a:avLst/>
          </a:prstGeom>
        </p:spPr>
      </p:pic>
    </p:spTree>
    <p:extLst>
      <p:ext uri="{BB962C8B-B14F-4D97-AF65-F5344CB8AC3E}">
        <p14:creationId xmlns:p14="http://schemas.microsoft.com/office/powerpoint/2010/main" val="194183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342421"/>
            <a:ext cx="9144000" cy="877163"/>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sp3d extrusionH="57150">
              <a:bevelT w="38100" h="38100" prst="angle"/>
              <a:bevelB w="38100" h="38100"/>
            </a:sp3d>
          </a:bodyPr>
          <a:lstStyle/>
          <a:p>
            <a:pPr algn="ctr">
              <a:lnSpc>
                <a:spcPct val="150000"/>
              </a:lnSpc>
              <a:spcBef>
                <a:spcPts val="600"/>
              </a:spcBef>
            </a:pPr>
            <a:r>
              <a:rPr lang="en-US" sz="3600" b="1" dirty="0">
                <a:solidFill>
                  <a:srgbClr val="5C801D"/>
                </a:solidFill>
                <a:latin typeface="Georgia" panose="02040502050405020303" pitchFamily="18" charset="0"/>
                <a:cs typeface="Praja" pitchFamily="18" charset="0"/>
              </a:rPr>
              <a:t>3. </a:t>
            </a:r>
            <a:r>
              <a:rPr lang="en-US" sz="3600" b="1" i="1" dirty="0">
                <a:solidFill>
                  <a:srgbClr val="5C801D"/>
                </a:solidFill>
                <a:latin typeface="Georgia" panose="02040502050405020303" pitchFamily="18" charset="0"/>
                <a:cs typeface="Praja" pitchFamily="18" charset="0"/>
              </a:rPr>
              <a:t>Our</a:t>
            </a:r>
            <a:r>
              <a:rPr lang="en-US" sz="3600" b="1" dirty="0">
                <a:solidFill>
                  <a:srgbClr val="5C801D"/>
                </a:solidFill>
                <a:latin typeface="Georgia" panose="02040502050405020303" pitchFamily="18" charset="0"/>
                <a:cs typeface="Praja" pitchFamily="18" charset="0"/>
              </a:rPr>
              <a:t> Life is Found in Layers</a:t>
            </a:r>
            <a:endParaRPr lang="en-US" sz="2800" b="1" dirty="0">
              <a:solidFill>
                <a:srgbClr val="5C801D"/>
              </a:solidFill>
              <a:latin typeface="Georgia" panose="02040502050405020303" pitchFamily="18" charset="0"/>
              <a:cs typeface="Praja" pitchFamily="18" charset="0"/>
            </a:endParaRPr>
          </a:p>
        </p:txBody>
      </p:sp>
      <p:sp>
        <p:nvSpPr>
          <p:cNvPr id="3" name="Rectangle 2"/>
          <p:cNvSpPr/>
          <p:nvPr/>
        </p:nvSpPr>
        <p:spPr>
          <a:xfrm>
            <a:off x="747889" y="2008628"/>
            <a:ext cx="7944556" cy="3570208"/>
          </a:xfrm>
          <a:prstGeom prst="rect">
            <a:avLst/>
          </a:prstGeom>
        </p:spPr>
        <p:txBody>
          <a:bodyPr wrap="square">
            <a:spAutoFit/>
          </a:bodyPr>
          <a:lstStyle/>
          <a:p>
            <a:pPr>
              <a:lnSpc>
                <a:spcPct val="150000"/>
              </a:lnSpc>
            </a:pPr>
            <a:r>
              <a:rPr lang="en-US" sz="2400" dirty="0">
                <a:solidFill>
                  <a:srgbClr val="1152BB"/>
                </a:solidFill>
                <a:latin typeface="+mj-lt"/>
              </a:rPr>
              <a:t>All four levels of life have their area of importance and interact for greatest effect: </a:t>
            </a:r>
            <a:endParaRPr lang="en-US" sz="2400" dirty="0" smtClean="0">
              <a:solidFill>
                <a:srgbClr val="1152BB"/>
              </a:solidFill>
              <a:latin typeface="+mj-lt"/>
            </a:endParaRPr>
          </a:p>
          <a:p>
            <a:pPr>
              <a:lnSpc>
                <a:spcPct val="150000"/>
              </a:lnSpc>
            </a:pPr>
            <a:endParaRPr lang="en-US" sz="800" dirty="0" smtClean="0">
              <a:solidFill>
                <a:srgbClr val="1152BB"/>
              </a:solidFill>
              <a:latin typeface="+mj-lt"/>
            </a:endParaRPr>
          </a:p>
          <a:p>
            <a:pPr>
              <a:lnSpc>
                <a:spcPct val="150000"/>
              </a:lnSpc>
            </a:pPr>
            <a:r>
              <a:rPr lang="en-US" sz="2400" dirty="0" smtClean="0">
                <a:solidFill>
                  <a:srgbClr val="1152BB"/>
                </a:solidFill>
                <a:latin typeface="+mj-lt"/>
              </a:rPr>
              <a:t>Action </a:t>
            </a:r>
            <a:r>
              <a:rPr lang="en-US" sz="2400" dirty="0">
                <a:solidFill>
                  <a:srgbClr val="1152BB"/>
                </a:solidFill>
                <a:latin typeface="+mj-lt"/>
              </a:rPr>
              <a:t>without thought is reckless and unguided, thought without intuition lacks the seed of progress, and intuition without a clear connection to the transcendent jeopardizes its validity.</a:t>
            </a:r>
          </a:p>
        </p:txBody>
      </p:sp>
    </p:spTree>
    <p:extLst>
      <p:ext uri="{BB962C8B-B14F-4D97-AF65-F5344CB8AC3E}">
        <p14:creationId xmlns:p14="http://schemas.microsoft.com/office/powerpoint/2010/main" val="23655193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342421"/>
            <a:ext cx="9144000" cy="877163"/>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sp3d extrusionH="57150">
              <a:bevelT w="38100" h="38100" prst="angle"/>
              <a:bevelB w="38100" h="38100"/>
            </a:sp3d>
          </a:bodyPr>
          <a:lstStyle/>
          <a:p>
            <a:pPr algn="ctr">
              <a:lnSpc>
                <a:spcPct val="150000"/>
              </a:lnSpc>
              <a:spcBef>
                <a:spcPts val="600"/>
              </a:spcBef>
            </a:pPr>
            <a:r>
              <a:rPr lang="en-US" sz="3600" b="1" dirty="0">
                <a:solidFill>
                  <a:srgbClr val="5C801D"/>
                </a:solidFill>
                <a:latin typeface="Georgia" panose="02040502050405020303" pitchFamily="18" charset="0"/>
                <a:cs typeface="Praja" pitchFamily="18" charset="0"/>
              </a:rPr>
              <a:t>3. </a:t>
            </a:r>
            <a:r>
              <a:rPr lang="en-US" sz="3600" b="1" i="1" dirty="0">
                <a:solidFill>
                  <a:srgbClr val="5C801D"/>
                </a:solidFill>
                <a:latin typeface="Georgia" panose="02040502050405020303" pitchFamily="18" charset="0"/>
                <a:cs typeface="Praja" pitchFamily="18" charset="0"/>
              </a:rPr>
              <a:t>Our</a:t>
            </a:r>
            <a:r>
              <a:rPr lang="en-US" sz="3600" b="1" dirty="0">
                <a:solidFill>
                  <a:srgbClr val="5C801D"/>
                </a:solidFill>
                <a:latin typeface="Georgia" panose="02040502050405020303" pitchFamily="18" charset="0"/>
                <a:cs typeface="Praja" pitchFamily="18" charset="0"/>
              </a:rPr>
              <a:t> Life is Found in Layers</a:t>
            </a:r>
            <a:endParaRPr lang="en-US" sz="2800" b="1" dirty="0">
              <a:solidFill>
                <a:srgbClr val="5C801D"/>
              </a:solidFill>
              <a:latin typeface="Georgia" panose="02040502050405020303" pitchFamily="18" charset="0"/>
              <a:cs typeface="Praja" pitchFamily="18" charset="0"/>
            </a:endParaRPr>
          </a:p>
        </p:txBody>
      </p:sp>
      <p:sp>
        <p:nvSpPr>
          <p:cNvPr id="3" name="Rectangle 2"/>
          <p:cNvSpPr/>
          <p:nvPr/>
        </p:nvSpPr>
        <p:spPr>
          <a:xfrm>
            <a:off x="747889" y="1747396"/>
            <a:ext cx="7944556" cy="4262705"/>
          </a:xfrm>
          <a:prstGeom prst="rect">
            <a:avLst/>
          </a:prstGeom>
        </p:spPr>
        <p:txBody>
          <a:bodyPr wrap="square">
            <a:spAutoFit/>
          </a:bodyPr>
          <a:lstStyle/>
          <a:p>
            <a:pPr algn="ctr">
              <a:lnSpc>
                <a:spcPct val="150000"/>
              </a:lnSpc>
            </a:pPr>
            <a:r>
              <a:rPr lang="en-US" sz="2400" dirty="0">
                <a:solidFill>
                  <a:srgbClr val="1152BB"/>
                </a:solidFill>
                <a:latin typeface="+mj-lt"/>
              </a:rPr>
              <a:t>“Indeed, it is not intellect, but intuition which advances humanity” – </a:t>
            </a:r>
            <a:r>
              <a:rPr lang="en-US" sz="2400" dirty="0" smtClean="0">
                <a:solidFill>
                  <a:srgbClr val="1152BB"/>
                </a:solidFill>
                <a:latin typeface="+mj-lt"/>
              </a:rPr>
              <a:t>Einstein </a:t>
            </a:r>
          </a:p>
          <a:p>
            <a:pPr algn="ctr">
              <a:lnSpc>
                <a:spcPct val="150000"/>
              </a:lnSpc>
            </a:pPr>
            <a:endParaRPr lang="en-US" sz="800" dirty="0" smtClean="0">
              <a:solidFill>
                <a:srgbClr val="1152BB"/>
              </a:solidFill>
              <a:latin typeface="+mj-lt"/>
            </a:endParaRPr>
          </a:p>
          <a:p>
            <a:pPr>
              <a:lnSpc>
                <a:spcPct val="150000"/>
              </a:lnSpc>
            </a:pPr>
            <a:r>
              <a:rPr lang="en-US" sz="2400" dirty="0" smtClean="0">
                <a:solidFill>
                  <a:srgbClr val="1152BB"/>
                </a:solidFill>
                <a:latin typeface="+mj-lt"/>
              </a:rPr>
              <a:t>Einstein </a:t>
            </a:r>
            <a:r>
              <a:rPr lang="en-US" sz="2400" dirty="0">
                <a:solidFill>
                  <a:srgbClr val="1152BB"/>
                </a:solidFill>
                <a:latin typeface="+mj-lt"/>
              </a:rPr>
              <a:t>explained that intuition springs from a connection to the cosmic [transcendental] experience, and asserted, “that the cosmic experience is the strongest and noblest driving force behind scientific research” </a:t>
            </a:r>
          </a:p>
        </p:txBody>
      </p:sp>
    </p:spTree>
    <p:extLst>
      <p:ext uri="{BB962C8B-B14F-4D97-AF65-F5344CB8AC3E}">
        <p14:creationId xmlns:p14="http://schemas.microsoft.com/office/powerpoint/2010/main" val="17793742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342421"/>
            <a:ext cx="9144000" cy="877163"/>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sp3d extrusionH="57150">
              <a:bevelT w="38100" h="38100" prst="angle"/>
              <a:bevelB w="38100" h="38100"/>
            </a:sp3d>
          </a:bodyPr>
          <a:lstStyle/>
          <a:p>
            <a:pPr algn="ctr">
              <a:lnSpc>
                <a:spcPct val="150000"/>
              </a:lnSpc>
              <a:spcBef>
                <a:spcPts val="600"/>
              </a:spcBef>
            </a:pPr>
            <a:r>
              <a:rPr lang="en-US" sz="3600" b="1" dirty="0">
                <a:solidFill>
                  <a:srgbClr val="800000"/>
                </a:solidFill>
                <a:latin typeface="Georgia" panose="02040502050405020303" pitchFamily="18" charset="0"/>
                <a:cs typeface="Praja" pitchFamily="18" charset="0"/>
              </a:rPr>
              <a:t>4. Outer depends on inner</a:t>
            </a:r>
            <a:endParaRPr lang="en-US" sz="2800" b="1" dirty="0">
              <a:solidFill>
                <a:srgbClr val="800000"/>
              </a:solidFill>
              <a:latin typeface="Georgia" panose="02040502050405020303" pitchFamily="18" charset="0"/>
              <a:cs typeface="Praja" pitchFamily="18" charset="0"/>
            </a:endParaRPr>
          </a:p>
        </p:txBody>
      </p:sp>
      <p:pic>
        <p:nvPicPr>
          <p:cNvPr id="7" name="Picture 6" descr="unnam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241" y="1738466"/>
            <a:ext cx="6502400" cy="4864100"/>
          </a:xfrm>
          <a:prstGeom prst="rect">
            <a:avLst/>
          </a:prstGeom>
        </p:spPr>
      </p:pic>
    </p:spTree>
    <p:extLst>
      <p:ext uri="{BB962C8B-B14F-4D97-AF65-F5344CB8AC3E}">
        <p14:creationId xmlns:p14="http://schemas.microsoft.com/office/powerpoint/2010/main" val="2945396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342421"/>
            <a:ext cx="9144000" cy="877163"/>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sp3d extrusionH="57150">
              <a:bevelT w="38100" h="38100" prst="angle"/>
              <a:bevelB w="38100" h="38100"/>
            </a:sp3d>
          </a:bodyPr>
          <a:lstStyle/>
          <a:p>
            <a:pPr algn="ctr">
              <a:lnSpc>
                <a:spcPct val="150000"/>
              </a:lnSpc>
              <a:spcBef>
                <a:spcPts val="600"/>
              </a:spcBef>
            </a:pPr>
            <a:r>
              <a:rPr lang="en-US" sz="3600" b="1" dirty="0">
                <a:solidFill>
                  <a:srgbClr val="800000"/>
                </a:solidFill>
                <a:latin typeface="Georgia" panose="02040502050405020303" pitchFamily="18" charset="0"/>
                <a:cs typeface="Praja" pitchFamily="18" charset="0"/>
              </a:rPr>
              <a:t>4. Outer depends on inner</a:t>
            </a:r>
            <a:endParaRPr lang="en-US" sz="2800" b="1" dirty="0">
              <a:solidFill>
                <a:srgbClr val="800000"/>
              </a:solidFill>
              <a:latin typeface="Georgia" panose="02040502050405020303" pitchFamily="18" charset="0"/>
              <a:cs typeface="Praja" pitchFamily="18" charset="0"/>
            </a:endParaRPr>
          </a:p>
        </p:txBody>
      </p:sp>
      <p:pic>
        <p:nvPicPr>
          <p:cNvPr id="6" name="Picture 5" descr="82074796-yoga-poses-set-with-men-and-women-simple-beginner-poses-.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6766" y="1727383"/>
            <a:ext cx="4071902" cy="4947170"/>
          </a:xfrm>
          <a:prstGeom prst="rect">
            <a:avLst/>
          </a:prstGeom>
        </p:spPr>
      </p:pic>
    </p:spTree>
    <p:extLst>
      <p:ext uri="{BB962C8B-B14F-4D97-AF65-F5344CB8AC3E}">
        <p14:creationId xmlns:p14="http://schemas.microsoft.com/office/powerpoint/2010/main" val="2564184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342421"/>
            <a:ext cx="9144000" cy="877163"/>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sp3d extrusionH="57150">
              <a:bevelT w="38100" h="38100" prst="angle"/>
              <a:bevelB w="38100" h="38100"/>
            </a:sp3d>
          </a:bodyPr>
          <a:lstStyle/>
          <a:p>
            <a:pPr algn="ctr">
              <a:lnSpc>
                <a:spcPct val="150000"/>
              </a:lnSpc>
              <a:spcBef>
                <a:spcPts val="600"/>
              </a:spcBef>
            </a:pPr>
            <a:r>
              <a:rPr lang="en-US" sz="3600" b="1" dirty="0">
                <a:solidFill>
                  <a:srgbClr val="800000"/>
                </a:solidFill>
                <a:latin typeface="Georgia" panose="02040502050405020303" pitchFamily="18" charset="0"/>
                <a:cs typeface="Praja" pitchFamily="18" charset="0"/>
              </a:rPr>
              <a:t>4. Outer depends on inner</a:t>
            </a:r>
            <a:endParaRPr lang="en-US" sz="2800" b="1" dirty="0">
              <a:solidFill>
                <a:srgbClr val="800000"/>
              </a:solidFill>
              <a:latin typeface="Georgia" panose="02040502050405020303" pitchFamily="18" charset="0"/>
              <a:cs typeface="Praja" pitchFamily="18" charset="0"/>
            </a:endParaRPr>
          </a:p>
        </p:txBody>
      </p:sp>
      <p:pic>
        <p:nvPicPr>
          <p:cNvPr id="7" name="Picture 6" descr="cant-slee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999" y="1785056"/>
            <a:ext cx="8650111" cy="4847166"/>
          </a:xfrm>
          <a:prstGeom prst="rect">
            <a:avLst/>
          </a:prstGeom>
        </p:spPr>
      </p:pic>
    </p:spTree>
    <p:extLst>
      <p:ext uri="{BB962C8B-B14F-4D97-AF65-F5344CB8AC3E}">
        <p14:creationId xmlns:p14="http://schemas.microsoft.com/office/powerpoint/2010/main" val="2047001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342421"/>
            <a:ext cx="9144000" cy="877163"/>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sp3d extrusionH="57150">
              <a:bevelT w="38100" h="38100" prst="angle"/>
              <a:bevelB w="38100" h="38100"/>
            </a:sp3d>
          </a:bodyPr>
          <a:lstStyle/>
          <a:p>
            <a:pPr algn="ctr">
              <a:lnSpc>
                <a:spcPct val="150000"/>
              </a:lnSpc>
              <a:spcBef>
                <a:spcPts val="600"/>
              </a:spcBef>
            </a:pPr>
            <a:r>
              <a:rPr lang="en-US" sz="3600" b="1" dirty="0">
                <a:solidFill>
                  <a:srgbClr val="800000"/>
                </a:solidFill>
                <a:latin typeface="Georgia" panose="02040502050405020303" pitchFamily="18" charset="0"/>
                <a:cs typeface="Praja" pitchFamily="18" charset="0"/>
              </a:rPr>
              <a:t>4. Outer depends on inner</a:t>
            </a:r>
            <a:endParaRPr lang="en-US" sz="2800" b="1" dirty="0">
              <a:solidFill>
                <a:srgbClr val="800000"/>
              </a:solidFill>
              <a:latin typeface="Georgia" panose="02040502050405020303" pitchFamily="18" charset="0"/>
              <a:cs typeface="Praja" pitchFamily="18" charset="0"/>
            </a:endParaRPr>
          </a:p>
        </p:txBody>
      </p:sp>
      <p:pic>
        <p:nvPicPr>
          <p:cNvPr id="8" name="Picture 7" descr="TM how to.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900" y="1612665"/>
            <a:ext cx="6979663" cy="5138272"/>
          </a:xfrm>
          <a:prstGeom prst="rect">
            <a:avLst/>
          </a:prstGeom>
        </p:spPr>
      </p:pic>
    </p:spTree>
    <p:extLst>
      <p:ext uri="{BB962C8B-B14F-4D97-AF65-F5344CB8AC3E}">
        <p14:creationId xmlns:p14="http://schemas.microsoft.com/office/powerpoint/2010/main" val="16063902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342421"/>
            <a:ext cx="9144000" cy="877163"/>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sp3d extrusionH="57150">
              <a:bevelT w="38100" h="38100" prst="angle"/>
              <a:bevelB w="38100" h="38100"/>
            </a:sp3d>
          </a:bodyPr>
          <a:lstStyle/>
          <a:p>
            <a:pPr algn="ctr">
              <a:lnSpc>
                <a:spcPct val="150000"/>
              </a:lnSpc>
              <a:spcBef>
                <a:spcPts val="600"/>
              </a:spcBef>
            </a:pPr>
            <a:r>
              <a:rPr lang="en-US" sz="3600" b="1" dirty="0">
                <a:solidFill>
                  <a:schemeClr val="accent3">
                    <a:lumMod val="50000"/>
                  </a:schemeClr>
                </a:solidFill>
                <a:latin typeface="Georgia" panose="02040502050405020303" pitchFamily="18" charset="0"/>
                <a:cs typeface="Praja" pitchFamily="18" charset="0"/>
              </a:rPr>
              <a:t>5. Seek the highest first</a:t>
            </a:r>
            <a:endParaRPr lang="en-US" sz="2800" b="1" dirty="0">
              <a:solidFill>
                <a:schemeClr val="accent3">
                  <a:lumMod val="50000"/>
                </a:schemeClr>
              </a:solidFill>
              <a:latin typeface="Georgia" panose="02040502050405020303" pitchFamily="18" charset="0"/>
              <a:cs typeface="Praja" pitchFamily="18" charset="0"/>
            </a:endParaRPr>
          </a:p>
        </p:txBody>
      </p:sp>
      <p:pic>
        <p:nvPicPr>
          <p:cNvPr id="3" name="Picture 2" descr="62527988_10220051450773694_6696814747108507648_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4459" y="1587563"/>
            <a:ext cx="4959273" cy="5193796"/>
          </a:xfrm>
          <a:prstGeom prst="rect">
            <a:avLst/>
          </a:prstGeom>
        </p:spPr>
      </p:pic>
    </p:spTree>
    <p:extLst>
      <p:ext uri="{BB962C8B-B14F-4D97-AF65-F5344CB8AC3E}">
        <p14:creationId xmlns:p14="http://schemas.microsoft.com/office/powerpoint/2010/main" val="3194850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342421"/>
            <a:ext cx="9144000" cy="877163"/>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sp3d extrusionH="57150">
              <a:bevelT w="38100" h="38100" prst="angle"/>
              <a:bevelB w="38100" h="38100"/>
            </a:sp3d>
          </a:bodyPr>
          <a:lstStyle/>
          <a:p>
            <a:pPr algn="ctr">
              <a:lnSpc>
                <a:spcPct val="150000"/>
              </a:lnSpc>
              <a:spcBef>
                <a:spcPts val="600"/>
              </a:spcBef>
            </a:pPr>
            <a:r>
              <a:rPr lang="en-US" sz="3600" b="1" dirty="0">
                <a:solidFill>
                  <a:schemeClr val="accent3">
                    <a:lumMod val="50000"/>
                  </a:schemeClr>
                </a:solidFill>
                <a:latin typeface="Georgia" panose="02040502050405020303" pitchFamily="18" charset="0"/>
                <a:cs typeface="Praja" pitchFamily="18" charset="0"/>
              </a:rPr>
              <a:t>5. Seek the highest first</a:t>
            </a:r>
            <a:endParaRPr lang="en-US" sz="2800" b="1" dirty="0">
              <a:solidFill>
                <a:schemeClr val="accent3">
                  <a:lumMod val="50000"/>
                </a:schemeClr>
              </a:solidFill>
              <a:latin typeface="Georgia" panose="02040502050405020303" pitchFamily="18" charset="0"/>
              <a:cs typeface="Praja" pitchFamily="18" charset="0"/>
            </a:endParaRPr>
          </a:p>
        </p:txBody>
      </p:sp>
      <p:pic>
        <p:nvPicPr>
          <p:cNvPr id="7" name="Picture 6" descr="img_mouseover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091" y="1717837"/>
            <a:ext cx="4344836" cy="4942453"/>
          </a:xfrm>
          <a:prstGeom prst="rect">
            <a:avLst/>
          </a:prstGeom>
        </p:spPr>
      </p:pic>
    </p:spTree>
    <p:extLst>
      <p:ext uri="{BB962C8B-B14F-4D97-AF65-F5344CB8AC3E}">
        <p14:creationId xmlns:p14="http://schemas.microsoft.com/office/powerpoint/2010/main" val="3556751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74018" y="2217712"/>
            <a:ext cx="6862670" cy="3970318"/>
          </a:xfrm>
          <a:prstGeom prst="rect">
            <a:avLst/>
          </a:prstGeom>
          <a:effectLst>
            <a:glow rad="101600">
              <a:schemeClr val="accent6">
                <a:satMod val="175000"/>
                <a:alpha val="40000"/>
              </a:schemeClr>
            </a:glow>
          </a:effectLst>
        </p:spPr>
        <p:style>
          <a:lnRef idx="2">
            <a:schemeClr val="accent3"/>
          </a:lnRef>
          <a:fillRef idx="1">
            <a:schemeClr val="lt1"/>
          </a:fillRef>
          <a:effectRef idx="0">
            <a:schemeClr val="accent3"/>
          </a:effectRef>
          <a:fontRef idx="minor">
            <a:schemeClr val="dk1"/>
          </a:fontRef>
        </p:style>
        <p:txBody>
          <a:bodyPr wrap="square">
            <a:spAutoFit/>
          </a:bodyPr>
          <a:lstStyle/>
          <a:p>
            <a:r>
              <a:rPr lang="en-US" sz="2800" dirty="0" smtClean="0">
                <a:solidFill>
                  <a:schemeClr val="accent5"/>
                </a:solidFill>
              </a:rPr>
              <a:t>Research is showing that being without cell phones creates a positive effect on classroom atmosphere, improved concentration on classroom activities, and more respectful classroom atmosphere. Students found they participated significantly more in class exercises and discussions, and scored higher on quizzes and essays.</a:t>
            </a:r>
            <a:endParaRPr lang="en-US" sz="2800" dirty="0">
              <a:solidFill>
                <a:schemeClr val="accent5"/>
              </a:solidFill>
            </a:endParaRPr>
          </a:p>
        </p:txBody>
      </p:sp>
      <p:sp>
        <p:nvSpPr>
          <p:cNvPr id="3" name="Rectangle 2"/>
          <p:cNvSpPr/>
          <p:nvPr/>
        </p:nvSpPr>
        <p:spPr>
          <a:xfrm>
            <a:off x="196670" y="916913"/>
            <a:ext cx="8839980" cy="646331"/>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sz="3600" dirty="0"/>
              <a:t>Computers, cell phones, and other devices</a:t>
            </a:r>
          </a:p>
        </p:txBody>
      </p:sp>
    </p:spTree>
    <p:extLst>
      <p:ext uri="{BB962C8B-B14F-4D97-AF65-F5344CB8AC3E}">
        <p14:creationId xmlns:p14="http://schemas.microsoft.com/office/powerpoint/2010/main" val="10440567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342421"/>
            <a:ext cx="9144000" cy="877163"/>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sp3d extrusionH="57150">
              <a:bevelT w="38100" h="38100" prst="angle"/>
              <a:bevelB w="38100" h="38100"/>
            </a:sp3d>
          </a:bodyPr>
          <a:lstStyle/>
          <a:p>
            <a:pPr algn="ctr">
              <a:lnSpc>
                <a:spcPct val="150000"/>
              </a:lnSpc>
              <a:spcBef>
                <a:spcPts val="600"/>
              </a:spcBef>
            </a:pPr>
            <a:r>
              <a:rPr lang="en-US" sz="3600" b="1" dirty="0">
                <a:solidFill>
                  <a:schemeClr val="accent3">
                    <a:lumMod val="50000"/>
                  </a:schemeClr>
                </a:solidFill>
                <a:latin typeface="Georgia" panose="02040502050405020303" pitchFamily="18" charset="0"/>
                <a:cs typeface="Praja" pitchFamily="18" charset="0"/>
              </a:rPr>
              <a:t>5. Seek the highest first</a:t>
            </a:r>
            <a:endParaRPr lang="en-US" sz="2800" b="1" dirty="0">
              <a:solidFill>
                <a:schemeClr val="accent3">
                  <a:lumMod val="50000"/>
                </a:schemeClr>
              </a:solidFill>
              <a:latin typeface="Georgia" panose="02040502050405020303" pitchFamily="18" charset="0"/>
              <a:cs typeface="Praja" pitchFamily="18" charset="0"/>
            </a:endParaRPr>
          </a:p>
        </p:txBody>
      </p:sp>
      <p:pic>
        <p:nvPicPr>
          <p:cNvPr id="2" name="Picture 1" descr="downloa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61" y="2742853"/>
            <a:ext cx="3832789" cy="2780575"/>
          </a:xfrm>
          <a:prstGeom prst="rect">
            <a:avLst/>
          </a:prstGeom>
        </p:spPr>
      </p:pic>
      <p:pic>
        <p:nvPicPr>
          <p:cNvPr id="5" name="Picture 4" descr="152f67ef18eb19be470a1604233210a9.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94703" y="2742853"/>
            <a:ext cx="4597853" cy="2780575"/>
          </a:xfrm>
          <a:prstGeom prst="rect">
            <a:avLst/>
          </a:prstGeom>
        </p:spPr>
      </p:pic>
    </p:spTree>
    <p:extLst>
      <p:ext uri="{BB962C8B-B14F-4D97-AF65-F5344CB8AC3E}">
        <p14:creationId xmlns:p14="http://schemas.microsoft.com/office/powerpoint/2010/main" val="4056641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424361"/>
            <a:ext cx="9144000" cy="107414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sp3d extrusionH="57150">
              <a:bevelT w="38100" h="38100" prst="angle"/>
              <a:bevelB w="38100" h="38100"/>
            </a:sp3d>
          </a:bodyPr>
          <a:lstStyle/>
          <a:p>
            <a:pPr algn="ctr">
              <a:lnSpc>
                <a:spcPct val="80000"/>
              </a:lnSpc>
              <a:spcBef>
                <a:spcPts val="600"/>
              </a:spcBef>
            </a:pPr>
            <a:r>
              <a:rPr lang="en-US" sz="3600" b="1" dirty="0">
                <a:solidFill>
                  <a:schemeClr val="tx2"/>
                </a:solidFill>
                <a:latin typeface="Georgia" panose="02040502050405020303" pitchFamily="18" charset="0"/>
                <a:cs typeface="Praja" pitchFamily="18" charset="0"/>
              </a:rPr>
              <a:t>6. Rest and activity </a:t>
            </a:r>
            <a:endParaRPr lang="en-US" sz="3600" b="1" dirty="0" smtClean="0">
              <a:solidFill>
                <a:schemeClr val="tx2"/>
              </a:solidFill>
              <a:latin typeface="Georgia" panose="02040502050405020303" pitchFamily="18" charset="0"/>
              <a:cs typeface="Praja" pitchFamily="18" charset="0"/>
            </a:endParaRPr>
          </a:p>
          <a:p>
            <a:pPr algn="ctr">
              <a:lnSpc>
                <a:spcPct val="80000"/>
              </a:lnSpc>
              <a:spcBef>
                <a:spcPts val="600"/>
              </a:spcBef>
            </a:pPr>
            <a:r>
              <a:rPr lang="en-US" sz="3600" b="1" dirty="0" smtClean="0">
                <a:solidFill>
                  <a:schemeClr val="tx2"/>
                </a:solidFill>
                <a:latin typeface="Georgia" panose="02040502050405020303" pitchFamily="18" charset="0"/>
                <a:cs typeface="Praja" pitchFamily="18" charset="0"/>
              </a:rPr>
              <a:t>are </a:t>
            </a:r>
            <a:r>
              <a:rPr lang="en-US" sz="3600" b="1" dirty="0">
                <a:solidFill>
                  <a:schemeClr val="tx2"/>
                </a:solidFill>
                <a:latin typeface="Georgia" panose="02040502050405020303" pitchFamily="18" charset="0"/>
                <a:cs typeface="Praja" pitchFamily="18" charset="0"/>
              </a:rPr>
              <a:t>the steps of progress</a:t>
            </a:r>
            <a:endParaRPr lang="en-US" sz="2800" b="1" dirty="0">
              <a:solidFill>
                <a:schemeClr val="tx2"/>
              </a:solidFill>
              <a:latin typeface="Georgia" panose="02040502050405020303" pitchFamily="18" charset="0"/>
              <a:cs typeface="Praja" pitchFamily="18" charset="0"/>
            </a:endParaRPr>
          </a:p>
        </p:txBody>
      </p:sp>
      <p:pic>
        <p:nvPicPr>
          <p:cNvPr id="2" name="Picture 1" descr="image.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992" y="2218164"/>
            <a:ext cx="8686098" cy="3993166"/>
          </a:xfrm>
          <a:prstGeom prst="rect">
            <a:avLst/>
          </a:prstGeom>
        </p:spPr>
      </p:pic>
    </p:spTree>
    <p:extLst>
      <p:ext uri="{BB962C8B-B14F-4D97-AF65-F5344CB8AC3E}">
        <p14:creationId xmlns:p14="http://schemas.microsoft.com/office/powerpoint/2010/main" val="27026357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424361"/>
            <a:ext cx="9144000" cy="107414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sp3d extrusionH="57150">
              <a:bevelT w="38100" h="38100" prst="angle"/>
              <a:bevelB w="38100" h="38100"/>
            </a:sp3d>
          </a:bodyPr>
          <a:lstStyle/>
          <a:p>
            <a:pPr algn="ctr">
              <a:lnSpc>
                <a:spcPct val="80000"/>
              </a:lnSpc>
              <a:spcBef>
                <a:spcPts val="600"/>
              </a:spcBef>
            </a:pPr>
            <a:r>
              <a:rPr lang="en-US" sz="3600" b="1" dirty="0">
                <a:solidFill>
                  <a:schemeClr val="tx2"/>
                </a:solidFill>
                <a:latin typeface="Georgia" panose="02040502050405020303" pitchFamily="18" charset="0"/>
                <a:cs typeface="Praja" pitchFamily="18" charset="0"/>
              </a:rPr>
              <a:t>6. Rest and activity </a:t>
            </a:r>
          </a:p>
          <a:p>
            <a:pPr algn="ctr">
              <a:lnSpc>
                <a:spcPct val="80000"/>
              </a:lnSpc>
              <a:spcBef>
                <a:spcPts val="600"/>
              </a:spcBef>
            </a:pPr>
            <a:r>
              <a:rPr lang="en-US" sz="3600" b="1" dirty="0">
                <a:solidFill>
                  <a:schemeClr val="tx2"/>
                </a:solidFill>
                <a:latin typeface="Georgia" panose="02040502050405020303" pitchFamily="18" charset="0"/>
                <a:cs typeface="Praja" pitchFamily="18" charset="0"/>
              </a:rPr>
              <a:t>are the steps of progress</a:t>
            </a:r>
            <a:endParaRPr lang="en-US" sz="2800" b="1" dirty="0">
              <a:solidFill>
                <a:schemeClr val="tx2"/>
              </a:solidFill>
              <a:latin typeface="Georgia" panose="02040502050405020303" pitchFamily="18" charset="0"/>
              <a:cs typeface="Praja" pitchFamily="18" charset="0"/>
            </a:endParaRPr>
          </a:p>
        </p:txBody>
      </p:sp>
      <p:pic>
        <p:nvPicPr>
          <p:cNvPr id="3" name="Picture 2"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409555" y="2782080"/>
            <a:ext cx="4463375" cy="2561520"/>
          </a:xfrm>
          <a:prstGeom prst="rect">
            <a:avLst/>
          </a:prstGeom>
        </p:spPr>
      </p:pic>
      <p:pic>
        <p:nvPicPr>
          <p:cNvPr id="5" name="Picture 4" descr="medieval-archer-bowman-bow-and-arrow-archery-long-bow-re-enactment-AE07AJ.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376" y="1779840"/>
            <a:ext cx="3738093" cy="4836240"/>
          </a:xfrm>
          <a:prstGeom prst="rect">
            <a:avLst/>
          </a:prstGeom>
        </p:spPr>
      </p:pic>
    </p:spTree>
    <p:extLst>
      <p:ext uri="{BB962C8B-B14F-4D97-AF65-F5344CB8AC3E}">
        <p14:creationId xmlns:p14="http://schemas.microsoft.com/office/powerpoint/2010/main" val="38947049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458921"/>
            <a:ext cx="9144000" cy="99719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sp3d extrusionH="57150">
              <a:bevelT w="38100" h="38100" prst="angle"/>
              <a:bevelB w="38100" h="38100"/>
            </a:sp3d>
          </a:bodyPr>
          <a:lstStyle/>
          <a:p>
            <a:pPr algn="ctr">
              <a:lnSpc>
                <a:spcPct val="80000"/>
              </a:lnSpc>
              <a:spcBef>
                <a:spcPts val="600"/>
              </a:spcBef>
            </a:pPr>
            <a:r>
              <a:rPr lang="en-US" sz="3600" b="1" dirty="0">
                <a:solidFill>
                  <a:srgbClr val="660066"/>
                </a:solidFill>
                <a:latin typeface="Georgia" panose="02040502050405020303" pitchFamily="18" charset="0"/>
                <a:cs typeface="Praja" pitchFamily="18" charset="0"/>
              </a:rPr>
              <a:t>7. Enjoy greater efficiency and accomplish more</a:t>
            </a:r>
            <a:endParaRPr lang="en-US" sz="2800" b="1" dirty="0">
              <a:solidFill>
                <a:srgbClr val="660066"/>
              </a:solidFill>
              <a:latin typeface="Georgia" panose="02040502050405020303" pitchFamily="18" charset="0"/>
              <a:cs typeface="Praja" pitchFamily="18" charset="0"/>
            </a:endParaRPr>
          </a:p>
        </p:txBody>
      </p:sp>
      <p:pic>
        <p:nvPicPr>
          <p:cNvPr id="6" name="Picture 5" descr="https://www.tmbusiness.org/wp-content/uploads/improved-productivity.png">
            <a:extLst>
              <a:ext uri="{FF2B5EF4-FFF2-40B4-BE49-F238E27FC236}">
                <a16:creationId xmlns="" xmlns:a16="http://schemas.microsoft.com/office/drawing/2014/main" xmlns:lc="http://schemas.openxmlformats.org/drawingml/2006/lockedCanvas" id="{EE26A2BA-8E44-4031-BF4C-0A271C44403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colorTemperature colorTemp="53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571257" y="1883520"/>
            <a:ext cx="6204773" cy="4634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47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458921"/>
            <a:ext cx="9144000" cy="99719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sp3d extrusionH="57150">
              <a:bevelT w="38100" h="38100" prst="angle"/>
              <a:bevelB w="38100" h="38100"/>
            </a:sp3d>
          </a:bodyPr>
          <a:lstStyle/>
          <a:p>
            <a:pPr algn="ctr">
              <a:lnSpc>
                <a:spcPct val="80000"/>
              </a:lnSpc>
              <a:spcBef>
                <a:spcPts val="600"/>
              </a:spcBef>
            </a:pPr>
            <a:r>
              <a:rPr lang="en-US" sz="3600" b="1" dirty="0">
                <a:solidFill>
                  <a:srgbClr val="660066"/>
                </a:solidFill>
                <a:latin typeface="Georgia" panose="02040502050405020303" pitchFamily="18" charset="0"/>
                <a:cs typeface="Praja" pitchFamily="18" charset="0"/>
              </a:rPr>
              <a:t>7. Enjoy greater efficiency and accomplish more</a:t>
            </a:r>
            <a:endParaRPr lang="en-US" sz="2800" b="1" dirty="0">
              <a:solidFill>
                <a:srgbClr val="660066"/>
              </a:solidFill>
              <a:latin typeface="Georgia" panose="02040502050405020303" pitchFamily="18" charset="0"/>
              <a:cs typeface="Praja" pitchFamily="18" charset="0"/>
            </a:endParaRPr>
          </a:p>
        </p:txBody>
      </p:sp>
      <p:pic>
        <p:nvPicPr>
          <p:cNvPr id="3" name="Picture 2" descr="October 2013 welcome lunc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156" y="1701703"/>
            <a:ext cx="6444382" cy="4978285"/>
          </a:xfrm>
          <a:prstGeom prst="rect">
            <a:avLst/>
          </a:prstGeom>
        </p:spPr>
      </p:pic>
    </p:spTree>
    <p:extLst>
      <p:ext uri="{BB962C8B-B14F-4D97-AF65-F5344CB8AC3E}">
        <p14:creationId xmlns:p14="http://schemas.microsoft.com/office/powerpoint/2010/main" val="19632394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348483"/>
            <a:ext cx="9144000" cy="877163"/>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sp3d extrusionH="57150">
              <a:bevelT w="38100" h="38100" prst="angle"/>
              <a:bevelB w="38100" h="38100"/>
            </a:sp3d>
          </a:bodyPr>
          <a:lstStyle/>
          <a:p>
            <a:pPr algn="ctr">
              <a:lnSpc>
                <a:spcPct val="150000"/>
              </a:lnSpc>
              <a:spcBef>
                <a:spcPts val="600"/>
              </a:spcBef>
            </a:pPr>
            <a:r>
              <a:rPr lang="en-US" sz="3600" b="1" dirty="0">
                <a:solidFill>
                  <a:schemeClr val="tx2"/>
                </a:solidFill>
                <a:latin typeface="Georgia" panose="02040502050405020303" pitchFamily="18" charset="0"/>
                <a:cs typeface="Praja" pitchFamily="18" charset="0"/>
              </a:rPr>
              <a:t>8. Every action has a reaction</a:t>
            </a:r>
            <a:endParaRPr lang="en-US" sz="2800" b="1" dirty="0">
              <a:solidFill>
                <a:schemeClr val="tx2"/>
              </a:solidFill>
              <a:latin typeface="Georgia" panose="02040502050405020303" pitchFamily="18" charset="0"/>
              <a:cs typeface="Praja" pitchFamily="18" charset="0"/>
            </a:endParaRPr>
          </a:p>
        </p:txBody>
      </p:sp>
      <p:pic>
        <p:nvPicPr>
          <p:cNvPr id="2" name="Picture 1" descr="Every action has an equal and opposite reac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972" y="2027325"/>
            <a:ext cx="7031503" cy="425186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4797427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348483"/>
            <a:ext cx="9144000" cy="877163"/>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sp3d extrusionH="57150">
              <a:bevelT w="38100" h="38100" prst="angle"/>
              <a:bevelB w="38100" h="38100"/>
            </a:sp3d>
          </a:bodyPr>
          <a:lstStyle/>
          <a:p>
            <a:pPr algn="ctr">
              <a:lnSpc>
                <a:spcPct val="150000"/>
              </a:lnSpc>
              <a:spcBef>
                <a:spcPts val="600"/>
              </a:spcBef>
            </a:pPr>
            <a:r>
              <a:rPr lang="en-US" sz="3600" b="1" dirty="0">
                <a:solidFill>
                  <a:srgbClr val="5C801D"/>
                </a:solidFill>
                <a:latin typeface="Georgia" panose="02040502050405020303" pitchFamily="18" charset="0"/>
                <a:cs typeface="Praja" pitchFamily="18" charset="0"/>
              </a:rPr>
              <a:t>9. Purification leads to progress</a:t>
            </a:r>
            <a:endParaRPr lang="en-US" sz="2800" b="1" dirty="0">
              <a:solidFill>
                <a:srgbClr val="5C801D"/>
              </a:solidFill>
              <a:latin typeface="Georgia" panose="02040502050405020303" pitchFamily="18" charset="0"/>
              <a:cs typeface="Praja" pitchFamily="18" charset="0"/>
            </a:endParaRPr>
          </a:p>
        </p:txBody>
      </p:sp>
      <p:pic>
        <p:nvPicPr>
          <p:cNvPr id="3" name="Picture 2" descr="26274e3bebf075d394cdaad1776ee4a8.jpg_1200x630.jpg"/>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838912" y="2070913"/>
            <a:ext cx="7536220" cy="42697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1931630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348483"/>
            <a:ext cx="9144000" cy="877163"/>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sp3d extrusionH="57150">
              <a:bevelT w="38100" h="38100" prst="angle"/>
              <a:bevelB w="38100" h="38100"/>
            </a:sp3d>
          </a:bodyPr>
          <a:lstStyle/>
          <a:p>
            <a:pPr algn="ctr">
              <a:lnSpc>
                <a:spcPct val="150000"/>
              </a:lnSpc>
              <a:spcBef>
                <a:spcPts val="600"/>
              </a:spcBef>
            </a:pPr>
            <a:r>
              <a:rPr lang="en-US" sz="3600" b="1" dirty="0">
                <a:solidFill>
                  <a:srgbClr val="5C801D"/>
                </a:solidFill>
                <a:latin typeface="Georgia" panose="02040502050405020303" pitchFamily="18" charset="0"/>
                <a:cs typeface="Praja" pitchFamily="18" charset="0"/>
              </a:rPr>
              <a:t>9. Purification leads to progress</a:t>
            </a:r>
            <a:endParaRPr lang="en-US" sz="2800" b="1" dirty="0">
              <a:solidFill>
                <a:srgbClr val="5C801D"/>
              </a:solidFill>
              <a:latin typeface="Georgia" panose="02040502050405020303" pitchFamily="18" charset="0"/>
              <a:cs typeface="Praja" pitchFamily="18" charset="0"/>
            </a:endParaRPr>
          </a:p>
        </p:txBody>
      </p:sp>
      <p:pic>
        <p:nvPicPr>
          <p:cNvPr id="3" name="Picture 2" descr="maxresdefault.jpg"/>
          <p:cNvPicPr>
            <a:picLocks noChangeAspect="1"/>
          </p:cNvPicPr>
          <p:nvPr/>
        </p:nvPicPr>
        <p:blipFill rotWithShape="1">
          <a:blip r:embed="rId3">
            <a:extLst>
              <a:ext uri="{28A0092B-C50C-407E-A947-70E740481C1C}">
                <a14:useLocalDpi xmlns:a14="http://schemas.microsoft.com/office/drawing/2010/main" val="0"/>
              </a:ext>
            </a:extLst>
          </a:blip>
          <a:srcRect l="12820" t="30616" r="14668" b="22677"/>
          <a:stretch/>
        </p:blipFill>
        <p:spPr>
          <a:xfrm>
            <a:off x="105200" y="2527443"/>
            <a:ext cx="8949758" cy="3217866"/>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30044381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348483"/>
            <a:ext cx="9144000" cy="877163"/>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sp3d extrusionH="57150">
              <a:bevelT w="38100" h="38100" prst="angle"/>
              <a:bevelB w="38100" h="38100"/>
            </a:sp3d>
          </a:bodyPr>
          <a:lstStyle/>
          <a:p>
            <a:pPr algn="ctr">
              <a:lnSpc>
                <a:spcPct val="150000"/>
              </a:lnSpc>
              <a:spcBef>
                <a:spcPts val="600"/>
              </a:spcBef>
            </a:pPr>
            <a:r>
              <a:rPr lang="en-US" sz="3600" b="1" dirty="0">
                <a:solidFill>
                  <a:srgbClr val="5C801D"/>
                </a:solidFill>
                <a:latin typeface="Georgia" panose="02040502050405020303" pitchFamily="18" charset="0"/>
                <a:cs typeface="Praja" pitchFamily="18" charset="0"/>
              </a:rPr>
              <a:t>9. Purification leads to progress</a:t>
            </a:r>
            <a:endParaRPr lang="en-US" sz="2800" b="1" dirty="0">
              <a:solidFill>
                <a:srgbClr val="5C801D"/>
              </a:solidFill>
              <a:latin typeface="Georgia" panose="02040502050405020303" pitchFamily="18" charset="0"/>
              <a:cs typeface="Praja" pitchFamily="18" charset="0"/>
            </a:endParaRPr>
          </a:p>
        </p:txBody>
      </p:sp>
      <p:pic>
        <p:nvPicPr>
          <p:cNvPr id="5" name="Picture 4" descr="How-to-be-happier-and-get-to-success-sooner-1024x53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999" y="1895537"/>
            <a:ext cx="8626231" cy="4581465"/>
          </a:xfrm>
          <a:prstGeom prst="rect">
            <a:avLst/>
          </a:prstGeom>
        </p:spPr>
      </p:pic>
    </p:spTree>
    <p:extLst>
      <p:ext uri="{BB962C8B-B14F-4D97-AF65-F5344CB8AC3E}">
        <p14:creationId xmlns:p14="http://schemas.microsoft.com/office/powerpoint/2010/main" val="1015754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348483"/>
            <a:ext cx="9144000" cy="120032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sp3d extrusionH="57150">
              <a:bevelT w="38100" h="38100" prst="angle"/>
              <a:bevelB w="38100" h="38100"/>
            </a:sp3d>
          </a:bodyPr>
          <a:lstStyle/>
          <a:p>
            <a:pPr algn="ctr">
              <a:spcBef>
                <a:spcPts val="600"/>
              </a:spcBef>
            </a:pPr>
            <a:r>
              <a:rPr lang="en-US" sz="3600" b="1" dirty="0">
                <a:solidFill>
                  <a:srgbClr val="3366FF"/>
                </a:solidFill>
                <a:latin typeface="Georgia" panose="02040502050405020303" pitchFamily="18" charset="0"/>
                <a:cs typeface="Praja" pitchFamily="18" charset="0"/>
              </a:rPr>
              <a:t>10. The field of all possibilities is the </a:t>
            </a:r>
            <a:r>
              <a:rPr lang="en-US" sz="3600" b="1" dirty="0" smtClean="0">
                <a:solidFill>
                  <a:srgbClr val="3366FF"/>
                </a:solidFill>
                <a:latin typeface="Georgia" panose="02040502050405020303" pitchFamily="18" charset="0"/>
                <a:cs typeface="Praja" pitchFamily="18" charset="0"/>
              </a:rPr>
              <a:t>source of </a:t>
            </a:r>
            <a:r>
              <a:rPr lang="en-US" sz="3600" b="1" dirty="0">
                <a:solidFill>
                  <a:srgbClr val="3366FF"/>
                </a:solidFill>
                <a:latin typeface="Georgia" panose="02040502050405020303" pitchFamily="18" charset="0"/>
                <a:cs typeface="Praja" pitchFamily="18" charset="0"/>
              </a:rPr>
              <a:t>all solutions</a:t>
            </a:r>
            <a:endParaRPr lang="en-US" sz="2800" b="1" dirty="0">
              <a:solidFill>
                <a:srgbClr val="3366FF"/>
              </a:solidFill>
              <a:latin typeface="Georgia" panose="02040502050405020303" pitchFamily="18" charset="0"/>
              <a:cs typeface="Praja" pitchFamily="18" charset="0"/>
            </a:endParaRPr>
          </a:p>
        </p:txBody>
      </p:sp>
      <p:pic>
        <p:nvPicPr>
          <p:cNvPr id="2" name="Picture 1" descr="screenshot-20160707-163430_orig.png"/>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21663" y="1953338"/>
            <a:ext cx="7939527" cy="4460570"/>
          </a:xfrm>
          <a:prstGeom prst="rect">
            <a:avLst/>
          </a:prstGeom>
        </p:spPr>
      </p:pic>
    </p:spTree>
    <p:extLst>
      <p:ext uri="{BB962C8B-B14F-4D97-AF65-F5344CB8AC3E}">
        <p14:creationId xmlns:p14="http://schemas.microsoft.com/office/powerpoint/2010/main" val="2420611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1816012"/>
            <a:ext cx="4572000" cy="984885"/>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algn="ctr"/>
            <a:r>
              <a:rPr lang="en-US" sz="4000" dirty="0"/>
              <a:t>Grading</a:t>
            </a:r>
          </a:p>
          <a:p>
            <a:pPr algn="ctr"/>
            <a:r>
              <a:rPr lang="en-US" dirty="0"/>
              <a:t>Weighted Components of the Course:</a:t>
            </a:r>
          </a:p>
        </p:txBody>
      </p:sp>
      <p:sp>
        <p:nvSpPr>
          <p:cNvPr id="3" name="Rectangle 2"/>
          <p:cNvSpPr/>
          <p:nvPr/>
        </p:nvSpPr>
        <p:spPr>
          <a:xfrm>
            <a:off x="2403402" y="3032395"/>
            <a:ext cx="4331194" cy="2985433"/>
          </a:xfrm>
          <a:prstGeom prst="rect">
            <a:avLst/>
          </a:prstGeom>
        </p:spPr>
        <p:txBody>
          <a:bodyPr wrap="square">
            <a:spAutoFit/>
          </a:bodyPr>
          <a:lstStyle/>
          <a:p>
            <a:pPr>
              <a:lnSpc>
                <a:spcPct val="200000"/>
              </a:lnSpc>
            </a:pPr>
            <a:r>
              <a:rPr lang="en-US" sz="2400" dirty="0" smtClean="0"/>
              <a:t>Daily </a:t>
            </a:r>
            <a:r>
              <a:rPr lang="en-US" sz="2400" dirty="0"/>
              <a:t>Homework              35%</a:t>
            </a:r>
            <a:endParaRPr lang="en-US" sz="2400" b="1" dirty="0"/>
          </a:p>
          <a:p>
            <a:pPr>
              <a:lnSpc>
                <a:spcPct val="200000"/>
              </a:lnSpc>
            </a:pPr>
            <a:r>
              <a:rPr lang="en-US" sz="2400" dirty="0"/>
              <a:t>Participation                     </a:t>
            </a:r>
            <a:r>
              <a:rPr lang="en-US" sz="2400" dirty="0" smtClean="0"/>
              <a:t> 35</a:t>
            </a:r>
            <a:r>
              <a:rPr lang="en-US" sz="2400" dirty="0"/>
              <a:t>% </a:t>
            </a:r>
            <a:endParaRPr lang="en-US" sz="2400" b="1" dirty="0"/>
          </a:p>
          <a:p>
            <a:pPr>
              <a:lnSpc>
                <a:spcPct val="200000"/>
              </a:lnSpc>
            </a:pPr>
            <a:r>
              <a:rPr lang="en-US" sz="2400" dirty="0"/>
              <a:t>Oral Quiz                           10%</a:t>
            </a:r>
            <a:endParaRPr lang="en-US" sz="2400" b="1" dirty="0"/>
          </a:p>
          <a:p>
            <a:pPr>
              <a:lnSpc>
                <a:spcPct val="200000"/>
              </a:lnSpc>
            </a:pPr>
            <a:r>
              <a:rPr lang="en-US" sz="2400" dirty="0"/>
              <a:t>Oral  Exam                        </a:t>
            </a:r>
            <a:r>
              <a:rPr lang="en-US" sz="2400" dirty="0" smtClean="0"/>
              <a:t> 20</a:t>
            </a:r>
            <a:r>
              <a:rPr lang="en-US" sz="2400" dirty="0"/>
              <a:t>%</a:t>
            </a:r>
            <a:endParaRPr lang="en-US" sz="2400" b="1" dirty="0"/>
          </a:p>
        </p:txBody>
      </p:sp>
      <p:sp>
        <p:nvSpPr>
          <p:cNvPr id="4" name="Rectangle 3"/>
          <p:cNvSpPr/>
          <p:nvPr/>
        </p:nvSpPr>
        <p:spPr>
          <a:xfrm>
            <a:off x="1204995" y="428938"/>
            <a:ext cx="6720034" cy="882293"/>
          </a:xfrm>
          <a:prstGeom prst="rect">
            <a:avLst/>
          </a:prstGeom>
        </p:spPr>
        <p:txBody>
          <a:bodyPr wrap="none">
            <a:spAutoFit/>
          </a:bodyPr>
          <a:lstStyle/>
          <a:p>
            <a:pPr>
              <a:lnSpc>
                <a:spcPct val="200000"/>
              </a:lnSpc>
            </a:pPr>
            <a:r>
              <a:rPr lang="en-US" sz="2800" u="sng" dirty="0"/>
              <a:t>This Course will be Graded Pass/No Pass</a:t>
            </a:r>
          </a:p>
        </p:txBody>
      </p:sp>
    </p:spTree>
    <p:extLst>
      <p:ext uri="{BB962C8B-B14F-4D97-AF65-F5344CB8AC3E}">
        <p14:creationId xmlns:p14="http://schemas.microsoft.com/office/powerpoint/2010/main" val="22193643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348483"/>
            <a:ext cx="9144000" cy="120032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sp3d extrusionH="57150">
              <a:bevelT w="38100" h="38100" prst="angle"/>
              <a:bevelB w="38100" h="38100"/>
            </a:sp3d>
          </a:bodyPr>
          <a:lstStyle/>
          <a:p>
            <a:pPr algn="ctr">
              <a:spcBef>
                <a:spcPts val="600"/>
              </a:spcBef>
            </a:pPr>
            <a:r>
              <a:rPr lang="en-US" sz="3600" b="1" dirty="0">
                <a:solidFill>
                  <a:srgbClr val="3366FF"/>
                </a:solidFill>
                <a:latin typeface="Georgia" panose="02040502050405020303" pitchFamily="18" charset="0"/>
                <a:cs typeface="Praja" pitchFamily="18" charset="0"/>
              </a:rPr>
              <a:t>10. The field of all possibilities is the source of all solutions</a:t>
            </a:r>
            <a:endParaRPr lang="en-US" sz="2800" b="1" dirty="0">
              <a:solidFill>
                <a:srgbClr val="3366FF"/>
              </a:solidFill>
              <a:latin typeface="Georgia" panose="02040502050405020303" pitchFamily="18" charset="0"/>
              <a:cs typeface="Praja" pitchFamily="18" charset="0"/>
            </a:endParaRPr>
          </a:p>
        </p:txBody>
      </p:sp>
      <p:pic>
        <p:nvPicPr>
          <p:cNvPr id="3" name="Picture 2" descr="consciousness-unified-fiel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189" y="1971024"/>
            <a:ext cx="7904004" cy="4446002"/>
          </a:xfrm>
          <a:prstGeom prst="rect">
            <a:avLst/>
          </a:prstGeom>
        </p:spPr>
      </p:pic>
    </p:spTree>
    <p:extLst>
      <p:ext uri="{BB962C8B-B14F-4D97-AF65-F5344CB8AC3E}">
        <p14:creationId xmlns:p14="http://schemas.microsoft.com/office/powerpoint/2010/main" val="1359209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an-stauffer-578276-unsplas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579" y="1705065"/>
            <a:ext cx="6564218" cy="4999746"/>
          </a:xfrm>
          <a:prstGeom prst="rect">
            <a:avLst/>
          </a:prstGeom>
        </p:spPr>
      </p:pic>
      <p:sp>
        <p:nvSpPr>
          <p:cNvPr id="4" name="4 - TextBox">
            <a:extLst>
              <a:ext uri="{FF2B5EF4-FFF2-40B4-BE49-F238E27FC236}">
                <a16:creationId xmlns:a16="http://schemas.microsoft.com/office/drawing/2014/main" xmlns="" id="{8FBA5687-5BDE-4812-BC81-5F8B29B44831}"/>
              </a:ext>
            </a:extLst>
          </p:cNvPr>
          <p:cNvSpPr txBox="1"/>
          <p:nvPr/>
        </p:nvSpPr>
        <p:spPr>
          <a:xfrm>
            <a:off x="0" y="357358"/>
            <a:ext cx="9144000" cy="11726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sp3d extrusionH="57150">
              <a:bevelT w="38100" h="38100" prst="angle"/>
              <a:bevelB w="38100" h="38100"/>
            </a:sp3d>
          </a:bodyPr>
          <a:lstStyle/>
          <a:p>
            <a:pPr algn="ctr">
              <a:lnSpc>
                <a:spcPct val="70000"/>
              </a:lnSpc>
              <a:spcBef>
                <a:spcPts val="600"/>
              </a:spcBef>
            </a:pPr>
            <a:r>
              <a:rPr lang="en-US" sz="2800" b="1" dirty="0">
                <a:solidFill>
                  <a:schemeClr val="accent2"/>
                </a:solidFill>
                <a:latin typeface="Georgia" panose="02040502050405020303" pitchFamily="18" charset="0"/>
                <a:cs typeface="Praja" pitchFamily="18" charset="0"/>
              </a:rPr>
              <a:t>11. </a:t>
            </a:r>
            <a:r>
              <a:rPr lang="en-US" sz="2800" b="1" dirty="0" smtClean="0">
                <a:solidFill>
                  <a:schemeClr val="accent2"/>
                </a:solidFill>
                <a:latin typeface="Georgia" panose="02040502050405020303" pitchFamily="18" charset="0"/>
                <a:cs typeface="Praja" pitchFamily="18" charset="0"/>
              </a:rPr>
              <a:t>Being is the basis of thought, thought </a:t>
            </a:r>
            <a:r>
              <a:rPr lang="en-US" sz="2800" b="1" dirty="0">
                <a:solidFill>
                  <a:schemeClr val="accent2"/>
                </a:solidFill>
                <a:latin typeface="Georgia" panose="02040502050405020303" pitchFamily="18" charset="0"/>
                <a:cs typeface="Praja" pitchFamily="18" charset="0"/>
              </a:rPr>
              <a:t>leads </a:t>
            </a:r>
            <a:endParaRPr lang="en-US" sz="2800" b="1" dirty="0" smtClean="0">
              <a:solidFill>
                <a:schemeClr val="accent2"/>
              </a:solidFill>
              <a:latin typeface="Georgia" panose="02040502050405020303" pitchFamily="18" charset="0"/>
              <a:cs typeface="Praja" pitchFamily="18" charset="0"/>
            </a:endParaRPr>
          </a:p>
          <a:p>
            <a:pPr algn="ctr">
              <a:lnSpc>
                <a:spcPct val="70000"/>
              </a:lnSpc>
              <a:spcBef>
                <a:spcPts val="600"/>
              </a:spcBef>
            </a:pPr>
            <a:r>
              <a:rPr lang="en-US" sz="2800" b="1" dirty="0" smtClean="0">
                <a:solidFill>
                  <a:schemeClr val="accent2"/>
                </a:solidFill>
                <a:latin typeface="Georgia" panose="02040502050405020303" pitchFamily="18" charset="0"/>
                <a:cs typeface="Praja" pitchFamily="18" charset="0"/>
              </a:rPr>
              <a:t>to </a:t>
            </a:r>
            <a:r>
              <a:rPr lang="en-US" sz="2800" b="1" dirty="0">
                <a:solidFill>
                  <a:schemeClr val="accent2"/>
                </a:solidFill>
                <a:latin typeface="Georgia" panose="02040502050405020303" pitchFamily="18" charset="0"/>
                <a:cs typeface="Praja" pitchFamily="18" charset="0"/>
              </a:rPr>
              <a:t>action, </a:t>
            </a:r>
            <a:r>
              <a:rPr lang="en-US" sz="2800" b="1" dirty="0" smtClean="0">
                <a:solidFill>
                  <a:schemeClr val="accent2"/>
                </a:solidFill>
                <a:latin typeface="Georgia" panose="02040502050405020303" pitchFamily="18" charset="0"/>
                <a:cs typeface="Praja" pitchFamily="18" charset="0"/>
              </a:rPr>
              <a:t>action </a:t>
            </a:r>
            <a:r>
              <a:rPr lang="en-US" sz="2800" b="1" dirty="0">
                <a:solidFill>
                  <a:schemeClr val="accent2"/>
                </a:solidFill>
                <a:latin typeface="Georgia" panose="02040502050405020303" pitchFamily="18" charset="0"/>
                <a:cs typeface="Praja" pitchFamily="18" charset="0"/>
              </a:rPr>
              <a:t>leads </a:t>
            </a:r>
            <a:r>
              <a:rPr lang="en-US" sz="2800" b="1" dirty="0" smtClean="0">
                <a:solidFill>
                  <a:schemeClr val="accent2"/>
                </a:solidFill>
                <a:latin typeface="Georgia" panose="02040502050405020303" pitchFamily="18" charset="0"/>
                <a:cs typeface="Praja" pitchFamily="18" charset="0"/>
              </a:rPr>
              <a:t>to </a:t>
            </a:r>
            <a:r>
              <a:rPr lang="en-US" sz="2800" b="1" dirty="0">
                <a:solidFill>
                  <a:schemeClr val="accent2"/>
                </a:solidFill>
                <a:latin typeface="Georgia" panose="02040502050405020303" pitchFamily="18" charset="0"/>
                <a:cs typeface="Praja" pitchFamily="18" charset="0"/>
              </a:rPr>
              <a:t>achievement, </a:t>
            </a:r>
            <a:endParaRPr lang="en-US" sz="2800" b="1" dirty="0" smtClean="0">
              <a:solidFill>
                <a:schemeClr val="accent2"/>
              </a:solidFill>
              <a:latin typeface="Georgia" panose="02040502050405020303" pitchFamily="18" charset="0"/>
              <a:cs typeface="Praja" pitchFamily="18" charset="0"/>
            </a:endParaRPr>
          </a:p>
          <a:p>
            <a:pPr algn="ctr">
              <a:lnSpc>
                <a:spcPct val="70000"/>
              </a:lnSpc>
              <a:spcBef>
                <a:spcPts val="600"/>
              </a:spcBef>
            </a:pPr>
            <a:r>
              <a:rPr lang="en-US" sz="2800" b="1" dirty="0" smtClean="0">
                <a:solidFill>
                  <a:schemeClr val="accent2"/>
                </a:solidFill>
                <a:latin typeface="Georgia" panose="02040502050405020303" pitchFamily="18" charset="0"/>
                <a:cs typeface="Praja" pitchFamily="18" charset="0"/>
              </a:rPr>
              <a:t>achievement </a:t>
            </a:r>
            <a:r>
              <a:rPr lang="en-US" sz="2800" b="1" dirty="0">
                <a:solidFill>
                  <a:schemeClr val="accent2"/>
                </a:solidFill>
                <a:latin typeface="Georgia" panose="02040502050405020303" pitchFamily="18" charset="0"/>
                <a:cs typeface="Praja" pitchFamily="18" charset="0"/>
              </a:rPr>
              <a:t>leads to fulfillment</a:t>
            </a:r>
          </a:p>
        </p:txBody>
      </p:sp>
    </p:spTree>
    <p:extLst>
      <p:ext uri="{BB962C8B-B14F-4D97-AF65-F5344CB8AC3E}">
        <p14:creationId xmlns:p14="http://schemas.microsoft.com/office/powerpoint/2010/main" val="25989293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348483"/>
            <a:ext cx="914400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sp3d extrusionH="57150">
              <a:bevelT w="38100" h="38100" prst="angle"/>
              <a:bevelB w="38100" h="38100"/>
            </a:sp3d>
          </a:bodyPr>
          <a:lstStyle/>
          <a:p>
            <a:pPr algn="ctr">
              <a:spcBef>
                <a:spcPts val="600"/>
              </a:spcBef>
            </a:pPr>
            <a:r>
              <a:rPr lang="en-US" sz="3600" b="1" dirty="0">
                <a:solidFill>
                  <a:schemeClr val="tx1">
                    <a:lumMod val="50000"/>
                    <a:lumOff val="50000"/>
                  </a:schemeClr>
                </a:solidFill>
                <a:latin typeface="Georgia" panose="02040502050405020303" pitchFamily="18" charset="0"/>
                <a:cs typeface="Praja" pitchFamily="18" charset="0"/>
              </a:rPr>
              <a:t>12. Knowledge is gained from inside and outside</a:t>
            </a:r>
            <a:endParaRPr lang="en-US" sz="2800" b="1" dirty="0">
              <a:solidFill>
                <a:schemeClr val="tx1">
                  <a:lumMod val="50000"/>
                  <a:lumOff val="50000"/>
                </a:schemeClr>
              </a:solidFill>
              <a:latin typeface="Georgia" panose="02040502050405020303" pitchFamily="18" charset="0"/>
              <a:cs typeface="Praja" pitchFamily="18" charset="0"/>
            </a:endParaRPr>
          </a:p>
        </p:txBody>
      </p:sp>
      <p:pic>
        <p:nvPicPr>
          <p:cNvPr id="5" name="Picture 4" descr="unnam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05" y="2486552"/>
            <a:ext cx="4621792" cy="2939460"/>
          </a:xfrm>
          <a:prstGeom prst="rect">
            <a:avLst/>
          </a:prstGeom>
        </p:spPr>
      </p:pic>
      <p:pic>
        <p:nvPicPr>
          <p:cNvPr id="6" name="Picture 5" descr="black-white-portrait-serious-child-close-up-male-teenager-bare-shoulders-wide-open-eyes-71645735.jpg"/>
          <p:cNvPicPr>
            <a:picLocks noChangeAspect="1"/>
          </p:cNvPicPr>
          <p:nvPr/>
        </p:nvPicPr>
        <p:blipFill rotWithShape="1">
          <a:blip r:embed="rId4" cstate="print">
            <a:extLst>
              <a:ext uri="{28A0092B-C50C-407E-A947-70E740481C1C}">
                <a14:useLocalDpi xmlns:a14="http://schemas.microsoft.com/office/drawing/2010/main" val="0"/>
              </a:ext>
            </a:extLst>
          </a:blip>
          <a:srcRect r="2139"/>
          <a:stretch/>
        </p:blipFill>
        <p:spPr>
          <a:xfrm>
            <a:off x="4732054" y="2486552"/>
            <a:ext cx="4317586" cy="2939460"/>
          </a:xfrm>
          <a:prstGeom prst="rect">
            <a:avLst/>
          </a:prstGeom>
        </p:spPr>
      </p:pic>
    </p:spTree>
    <p:extLst>
      <p:ext uri="{BB962C8B-B14F-4D97-AF65-F5344CB8AC3E}">
        <p14:creationId xmlns:p14="http://schemas.microsoft.com/office/powerpoint/2010/main" val="34195331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348483"/>
            <a:ext cx="9144000"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sp3d extrusionH="57150">
              <a:bevelT w="38100" h="38100" prst="angle"/>
              <a:bevelB w="38100" h="38100"/>
            </a:sp3d>
          </a:bodyPr>
          <a:lstStyle/>
          <a:p>
            <a:pPr algn="ctr">
              <a:spcBef>
                <a:spcPts val="600"/>
              </a:spcBef>
            </a:pPr>
            <a:r>
              <a:rPr lang="en-US" sz="3600" b="1" dirty="0">
                <a:solidFill>
                  <a:srgbClr val="000090"/>
                </a:solidFill>
                <a:latin typeface="Georgia" panose="02040502050405020303" pitchFamily="18" charset="0"/>
                <a:cs typeface="Praja" pitchFamily="18" charset="0"/>
              </a:rPr>
              <a:t>13. Knowledge is structured in consciousness</a:t>
            </a:r>
            <a:endParaRPr lang="en-US" sz="2800" b="1" dirty="0">
              <a:solidFill>
                <a:srgbClr val="000090"/>
              </a:solidFill>
              <a:latin typeface="Georgia" panose="02040502050405020303" pitchFamily="18" charset="0"/>
              <a:cs typeface="Praja" pitchFamily="18" charset="0"/>
            </a:endParaRPr>
          </a:p>
        </p:txBody>
      </p:sp>
      <p:pic>
        <p:nvPicPr>
          <p:cNvPr id="7" name="Picture 6" descr="images.jpg"/>
          <p:cNvPicPr>
            <a:picLocks noChangeAspect="1"/>
          </p:cNvPicPr>
          <p:nvPr/>
        </p:nvPicPr>
        <p:blipFill rotWithShape="1">
          <a:blip r:embed="rId3">
            <a:extLst>
              <a:ext uri="{28A0092B-C50C-407E-A947-70E740481C1C}">
                <a14:useLocalDpi xmlns:a14="http://schemas.microsoft.com/office/drawing/2010/main" val="0"/>
              </a:ext>
            </a:extLst>
          </a:blip>
          <a:srcRect r="18571"/>
          <a:stretch/>
        </p:blipFill>
        <p:spPr>
          <a:xfrm>
            <a:off x="101785" y="2544404"/>
            <a:ext cx="3719115" cy="3039329"/>
          </a:xfrm>
          <a:prstGeom prst="rect">
            <a:avLst/>
          </a:prstGeom>
        </p:spPr>
      </p:pic>
      <p:pic>
        <p:nvPicPr>
          <p:cNvPr id="8" name="Picture 7" descr="images.jpg"/>
          <p:cNvPicPr>
            <a:picLocks noChangeAspect="1"/>
          </p:cNvPicPr>
          <p:nvPr/>
        </p:nvPicPr>
        <p:blipFill rotWithShape="1">
          <a:blip r:embed="rId4">
            <a:extLst>
              <a:ext uri="{28A0092B-C50C-407E-A947-70E740481C1C}">
                <a14:useLocalDpi xmlns:a14="http://schemas.microsoft.com/office/drawing/2010/main" val="0"/>
              </a:ext>
            </a:extLst>
          </a:blip>
          <a:srcRect l="1423"/>
          <a:stretch/>
        </p:blipFill>
        <p:spPr>
          <a:xfrm>
            <a:off x="3895500" y="2544404"/>
            <a:ext cx="5168686" cy="3039329"/>
          </a:xfrm>
          <a:prstGeom prst="rect">
            <a:avLst/>
          </a:prstGeom>
        </p:spPr>
      </p:pic>
    </p:spTree>
    <p:extLst>
      <p:ext uri="{BB962C8B-B14F-4D97-AF65-F5344CB8AC3E}">
        <p14:creationId xmlns:p14="http://schemas.microsoft.com/office/powerpoint/2010/main" val="33854953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348483"/>
            <a:ext cx="9144000" cy="12003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sp3d extrusionH="57150">
              <a:bevelT w="38100" h="38100" prst="angle"/>
              <a:bevelB w="38100" h="38100"/>
            </a:sp3d>
          </a:bodyPr>
          <a:lstStyle/>
          <a:p>
            <a:pPr algn="ctr">
              <a:spcBef>
                <a:spcPts val="600"/>
              </a:spcBef>
            </a:pPr>
            <a:r>
              <a:rPr lang="en-US" sz="3600" b="1" dirty="0">
                <a:solidFill>
                  <a:schemeClr val="accent3">
                    <a:lumMod val="75000"/>
                  </a:schemeClr>
                </a:solidFill>
                <a:latin typeface="Georgia" panose="02040502050405020303" pitchFamily="18" charset="0"/>
                <a:cs typeface="Praja" pitchFamily="18" charset="0"/>
              </a:rPr>
              <a:t>13. Knowledge is structured in consciousness</a:t>
            </a:r>
            <a:endParaRPr lang="en-US" sz="2800" b="1" dirty="0">
              <a:solidFill>
                <a:schemeClr val="accent3">
                  <a:lumMod val="75000"/>
                </a:schemeClr>
              </a:solidFill>
              <a:latin typeface="Georgia" panose="02040502050405020303" pitchFamily="18" charset="0"/>
              <a:cs typeface="Praja" pitchFamily="18" charset="0"/>
            </a:endParaRPr>
          </a:p>
        </p:txBody>
      </p:sp>
      <p:pic>
        <p:nvPicPr>
          <p:cNvPr id="3" name="Picture 2" descr="c1cd8a4c119fffd7b0bf4330f3a210ad.jpg"/>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193467" y="2323672"/>
            <a:ext cx="4871988" cy="36539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759620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348483"/>
            <a:ext cx="9144000" cy="877163"/>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sp3d extrusionH="57150">
              <a:bevelT w="38100" h="38100" prst="angle"/>
              <a:bevelB w="38100" h="38100"/>
            </a:sp3d>
          </a:bodyPr>
          <a:lstStyle/>
          <a:p>
            <a:pPr algn="ctr">
              <a:lnSpc>
                <a:spcPct val="150000"/>
              </a:lnSpc>
              <a:spcBef>
                <a:spcPts val="600"/>
              </a:spcBef>
            </a:pPr>
            <a:r>
              <a:rPr lang="en-US" sz="3600" b="1" dirty="0">
                <a:solidFill>
                  <a:srgbClr val="3366FF"/>
                </a:solidFill>
                <a:latin typeface="Georgia" panose="02040502050405020303" pitchFamily="18" charset="0"/>
                <a:cs typeface="Praja" pitchFamily="18" charset="0"/>
              </a:rPr>
              <a:t>14. Harmony exists in diversity</a:t>
            </a:r>
            <a:endParaRPr lang="en-US" sz="2800" b="1" dirty="0">
              <a:solidFill>
                <a:srgbClr val="3366FF"/>
              </a:solidFill>
              <a:latin typeface="Georgia" panose="02040502050405020303" pitchFamily="18" charset="0"/>
              <a:cs typeface="Praja" pitchFamily="18" charset="0"/>
            </a:endParaRPr>
          </a:p>
        </p:txBody>
      </p:sp>
      <p:pic>
        <p:nvPicPr>
          <p:cNvPr id="2" name="Picture 1" descr="ss-1431-computer-science-program-845x56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124" y="1758513"/>
            <a:ext cx="7282601" cy="4852195"/>
          </a:xfrm>
          <a:prstGeom prst="rect">
            <a:avLst/>
          </a:prstGeom>
        </p:spPr>
      </p:pic>
    </p:spTree>
    <p:extLst>
      <p:ext uri="{BB962C8B-B14F-4D97-AF65-F5344CB8AC3E}">
        <p14:creationId xmlns:p14="http://schemas.microsoft.com/office/powerpoint/2010/main" val="1349460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348483"/>
            <a:ext cx="9144000" cy="997196"/>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sp3d extrusionH="57150">
              <a:bevelT w="38100" h="38100" prst="angle"/>
              <a:bevelB w="38100" h="38100"/>
            </a:sp3d>
          </a:bodyPr>
          <a:lstStyle/>
          <a:p>
            <a:pPr algn="ctr">
              <a:lnSpc>
                <a:spcPct val="80000"/>
              </a:lnSpc>
              <a:spcBef>
                <a:spcPts val="600"/>
              </a:spcBef>
            </a:pPr>
            <a:r>
              <a:rPr lang="en-US" sz="3600" b="1" dirty="0">
                <a:solidFill>
                  <a:schemeClr val="accent5"/>
                </a:solidFill>
                <a:latin typeface="Georgia" panose="02040502050405020303" pitchFamily="18" charset="0"/>
                <a:cs typeface="Praja" pitchFamily="18" charset="0"/>
              </a:rPr>
              <a:t>15. The whole is contained in every part</a:t>
            </a:r>
            <a:endParaRPr lang="en-US" sz="2800" b="1" dirty="0">
              <a:solidFill>
                <a:schemeClr val="accent5"/>
              </a:solidFill>
              <a:latin typeface="Georgia" panose="02040502050405020303" pitchFamily="18" charset="0"/>
              <a:cs typeface="Praja" pitchFamily="18" charset="0"/>
            </a:endParaRPr>
          </a:p>
        </p:txBody>
      </p:sp>
      <p:pic>
        <p:nvPicPr>
          <p:cNvPr id="3" name="Picture 2" descr="img20.jpg"/>
          <p:cNvPicPr>
            <a:picLocks noChangeAspect="1"/>
          </p:cNvPicPr>
          <p:nvPr/>
        </p:nvPicPr>
        <p:blipFill rotWithShape="1">
          <a:blip r:embed="rId3">
            <a:extLst>
              <a:ext uri="{28A0092B-C50C-407E-A947-70E740481C1C}">
                <a14:useLocalDpi xmlns:a14="http://schemas.microsoft.com/office/drawing/2010/main" val="0"/>
              </a:ext>
            </a:extLst>
          </a:blip>
          <a:srcRect t="2304"/>
          <a:stretch/>
        </p:blipFill>
        <p:spPr>
          <a:xfrm>
            <a:off x="911756" y="4119481"/>
            <a:ext cx="3760624" cy="2644732"/>
          </a:xfrm>
          <a:prstGeom prst="rect">
            <a:avLst/>
          </a:prstGeom>
        </p:spPr>
      </p:pic>
      <p:pic>
        <p:nvPicPr>
          <p:cNvPr id="6" name="Picture 5" descr="rawImage.jpg"/>
          <p:cNvPicPr>
            <a:picLocks noChangeAspect="1"/>
          </p:cNvPicPr>
          <p:nvPr/>
        </p:nvPicPr>
        <p:blipFill rotWithShape="1">
          <a:blip r:embed="rId4">
            <a:extLst>
              <a:ext uri="{28A0092B-C50C-407E-A947-70E740481C1C}">
                <a14:useLocalDpi xmlns:a14="http://schemas.microsoft.com/office/drawing/2010/main" val="0"/>
              </a:ext>
            </a:extLst>
          </a:blip>
          <a:srcRect b="3451"/>
          <a:stretch/>
        </p:blipFill>
        <p:spPr>
          <a:xfrm>
            <a:off x="911756" y="1628253"/>
            <a:ext cx="3760624" cy="2428856"/>
          </a:xfrm>
          <a:prstGeom prst="rect">
            <a:avLst/>
          </a:prstGeom>
        </p:spPr>
      </p:pic>
      <p:pic>
        <p:nvPicPr>
          <p:cNvPr id="10" name="Picture 9" descr="246770299011202.jpg"/>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5400000" flipV="1">
            <a:off x="4127587" y="2591245"/>
            <a:ext cx="5135958" cy="3209974"/>
          </a:xfrm>
          <a:prstGeom prst="rect">
            <a:avLst/>
          </a:prstGeom>
        </p:spPr>
      </p:pic>
    </p:spTree>
    <p:extLst>
      <p:ext uri="{BB962C8B-B14F-4D97-AF65-F5344CB8AC3E}">
        <p14:creationId xmlns:p14="http://schemas.microsoft.com/office/powerpoint/2010/main" val="40577036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348483"/>
            <a:ext cx="9144000" cy="107721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sp3d extrusionH="57150">
              <a:bevelT w="38100" h="38100" prst="angle"/>
              <a:bevelB w="38100" h="38100"/>
            </a:sp3d>
          </a:bodyPr>
          <a:lstStyle/>
          <a:p>
            <a:pPr algn="ctr">
              <a:spcBef>
                <a:spcPts val="600"/>
              </a:spcBef>
            </a:pPr>
            <a:r>
              <a:rPr lang="en-US" sz="3200" b="1" dirty="0">
                <a:solidFill>
                  <a:schemeClr val="tx2"/>
                </a:solidFill>
                <a:latin typeface="Georgia" panose="02040502050405020303" pitchFamily="18" charset="0"/>
                <a:cs typeface="Praja" pitchFamily="18" charset="0"/>
              </a:rPr>
              <a:t>16. The whole is greater than the sum of the parts</a:t>
            </a:r>
          </a:p>
        </p:txBody>
      </p:sp>
      <p:pic>
        <p:nvPicPr>
          <p:cNvPr id="2" name="Picture 1" descr="BN-JG350_count0_P_2015070616561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863" y="1819388"/>
            <a:ext cx="7171925" cy="4778092"/>
          </a:xfrm>
          <a:prstGeom prst="rect">
            <a:avLst/>
          </a:prstGeom>
        </p:spPr>
      </p:pic>
    </p:spTree>
    <p:extLst>
      <p:ext uri="{BB962C8B-B14F-4D97-AF65-F5344CB8AC3E}">
        <p14:creationId xmlns:p14="http://schemas.microsoft.com/office/powerpoint/2010/main" val="40797035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348483"/>
            <a:ext cx="9144000"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sp3d extrusionH="57150">
              <a:bevelT w="38100" h="38100" prst="angle"/>
              <a:bevelB w="38100" h="38100"/>
            </a:sp3d>
          </a:bodyPr>
          <a:lstStyle/>
          <a:p>
            <a:pPr algn="ctr">
              <a:spcBef>
                <a:spcPts val="600"/>
              </a:spcBef>
            </a:pPr>
            <a:r>
              <a:rPr lang="en-US" sz="3200" b="1" dirty="0">
                <a:solidFill>
                  <a:schemeClr val="tx1">
                    <a:lumMod val="50000"/>
                    <a:lumOff val="50000"/>
                  </a:schemeClr>
                </a:solidFill>
                <a:latin typeface="Georgia" panose="02040502050405020303" pitchFamily="18" charset="0"/>
                <a:cs typeface="Praja" pitchFamily="18" charset="0"/>
              </a:rPr>
              <a:t>16. The whole is greater than the sum of the parts</a:t>
            </a:r>
          </a:p>
        </p:txBody>
      </p:sp>
      <p:pic>
        <p:nvPicPr>
          <p:cNvPr id="2" name="Picture 1" descr="b&amp;w med.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148" y="1829967"/>
            <a:ext cx="7041675" cy="4763096"/>
          </a:xfrm>
          <a:prstGeom prst="rect">
            <a:avLst/>
          </a:prstGeom>
        </p:spPr>
      </p:pic>
    </p:spTree>
    <p:extLst>
      <p:ext uri="{BB962C8B-B14F-4D97-AF65-F5344CB8AC3E}">
        <p14:creationId xmlns:p14="http://schemas.microsoft.com/office/powerpoint/2010/main" val="21552329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a16="http://schemas.microsoft.com/office/drawing/2014/main" xmlns="" id="{8FBA5687-5BDE-4812-BC81-5F8B29B44831}"/>
              </a:ext>
            </a:extLst>
          </p:cNvPr>
          <p:cNvSpPr txBox="1"/>
          <p:nvPr/>
        </p:nvSpPr>
        <p:spPr>
          <a:xfrm>
            <a:off x="0" y="348483"/>
            <a:ext cx="9144000" cy="107721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sp3d extrusionH="57150">
              <a:bevelT w="38100" h="38100" prst="angle"/>
              <a:bevelB w="38100" h="38100"/>
            </a:sp3d>
          </a:bodyPr>
          <a:lstStyle/>
          <a:p>
            <a:pPr algn="ctr">
              <a:spcBef>
                <a:spcPts val="600"/>
              </a:spcBef>
            </a:pPr>
            <a:r>
              <a:rPr lang="en-US" sz="3200" b="1" dirty="0">
                <a:solidFill>
                  <a:srgbClr val="5C801D"/>
                </a:solidFill>
                <a:latin typeface="Georgia" panose="02040502050405020303" pitchFamily="18" charset="0"/>
                <a:cs typeface="Praja" pitchFamily="18" charset="0"/>
              </a:rPr>
              <a:t>16. The whole is greater than the sum of the parts</a:t>
            </a:r>
          </a:p>
        </p:txBody>
      </p:sp>
      <p:sp>
        <p:nvSpPr>
          <p:cNvPr id="3" name="Rectangle 2"/>
          <p:cNvSpPr/>
          <p:nvPr/>
        </p:nvSpPr>
        <p:spPr>
          <a:xfrm>
            <a:off x="545424" y="1865299"/>
            <a:ext cx="8099960" cy="447814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lnSpc>
                <a:spcPct val="130000"/>
              </a:lnSpc>
            </a:pPr>
            <a:r>
              <a:rPr lang="en-US" sz="2000" dirty="0" smtClean="0">
                <a:solidFill>
                  <a:srgbClr val="008000"/>
                </a:solidFill>
                <a:latin typeface="+mj-lt"/>
                <a:cs typeface="Arial"/>
              </a:rPr>
              <a:t>“</a:t>
            </a:r>
            <a:r>
              <a:rPr lang="en-US" sz="2000" dirty="0">
                <a:solidFill>
                  <a:srgbClr val="008000"/>
                </a:solidFill>
                <a:latin typeface="+mj-lt"/>
                <a:cs typeface="Arial"/>
              </a:rPr>
              <a:t>Place yourself in the middle of the stream of power and wisdom which animates all whom it floats, and you are without effort impelled to truth, to right and a perfect contentment…. Then you are the world, the measure of right, of truth, of beauty. If we will not be mar-plots [someone who spoils a plan] with our miserable interferences; </a:t>
            </a:r>
            <a:r>
              <a:rPr lang="en-US" sz="2000" dirty="0" smtClean="0">
                <a:solidFill>
                  <a:srgbClr val="008000"/>
                </a:solidFill>
                <a:latin typeface="+mj-lt"/>
                <a:cs typeface="Arial"/>
              </a:rPr>
              <a:t>then the </a:t>
            </a:r>
            <a:r>
              <a:rPr lang="en-US" sz="2000" dirty="0">
                <a:solidFill>
                  <a:srgbClr val="008000"/>
                </a:solidFill>
                <a:latin typeface="+mj-lt"/>
                <a:cs typeface="Arial"/>
              </a:rPr>
              <a:t>work, the society, letters, arts, science, and religion of men would go on far better than now, and the heaven predicted from the beginning of the world, and still predicted from the bottom of the heart, would organize itself, as do now the rose and the air and the sun</a:t>
            </a:r>
            <a:r>
              <a:rPr lang="en-US" sz="2000" dirty="0" smtClean="0">
                <a:solidFill>
                  <a:srgbClr val="008000"/>
                </a:solidFill>
                <a:latin typeface="+mj-lt"/>
                <a:cs typeface="Arial"/>
              </a:rPr>
              <a:t>.” </a:t>
            </a:r>
          </a:p>
          <a:p>
            <a:pPr algn="ctr">
              <a:lnSpc>
                <a:spcPct val="130000"/>
              </a:lnSpc>
            </a:pPr>
            <a:r>
              <a:rPr lang="en-US" sz="2000" dirty="0" smtClean="0">
                <a:solidFill>
                  <a:srgbClr val="008000"/>
                </a:solidFill>
                <a:latin typeface="+mj-lt"/>
                <a:cs typeface="Arial"/>
              </a:rPr>
              <a:t>— Emerson</a:t>
            </a:r>
            <a:endParaRPr lang="en-US" sz="2000" dirty="0">
              <a:solidFill>
                <a:srgbClr val="008000"/>
              </a:solidFill>
              <a:latin typeface="+mj-lt"/>
              <a:cs typeface="Arial"/>
            </a:endParaRPr>
          </a:p>
        </p:txBody>
      </p:sp>
    </p:spTree>
    <p:extLst>
      <p:ext uri="{BB962C8B-B14F-4D97-AF65-F5344CB8AC3E}">
        <p14:creationId xmlns:p14="http://schemas.microsoft.com/office/powerpoint/2010/main" val="79372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0092" y="682999"/>
            <a:ext cx="8869173" cy="55066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18952620"/>
              </p:ext>
            </p:extLst>
          </p:nvPr>
        </p:nvGraphicFramePr>
        <p:xfrm>
          <a:off x="234804" y="1008153"/>
          <a:ext cx="8698707" cy="4754648"/>
        </p:xfrm>
        <a:graphic>
          <a:graphicData uri="http://schemas.openxmlformats.org/presentationml/2006/ole">
            <mc:AlternateContent xmlns:mc="http://schemas.openxmlformats.org/markup-compatibility/2006">
              <mc:Choice xmlns:v="urn:schemas-microsoft-com:vml" Requires="v">
                <p:oleObj spid="_x0000_s2054" name="Document" r:id="rId3" imgW="9131300" imgH="4991100" progId="Word.Document.12">
                  <p:embed/>
                </p:oleObj>
              </mc:Choice>
              <mc:Fallback>
                <p:oleObj name="Document" r:id="rId3" imgW="9131300" imgH="4991100" progId="Word.Document.12">
                  <p:embed/>
                  <p:pic>
                    <p:nvPicPr>
                      <p:cNvPr id="0" name=""/>
                      <p:cNvPicPr/>
                      <p:nvPr/>
                    </p:nvPicPr>
                    <p:blipFill>
                      <a:blip r:embed="rId4"/>
                      <a:stretch>
                        <a:fillRect/>
                      </a:stretch>
                    </p:blipFill>
                    <p:spPr>
                      <a:xfrm>
                        <a:off x="234804" y="1008153"/>
                        <a:ext cx="8698707" cy="4754648"/>
                      </a:xfrm>
                      <a:prstGeom prst="rect">
                        <a:avLst/>
                      </a:prstGeom>
                      <a:solidFill>
                        <a:schemeClr val="accent5">
                          <a:lumMod val="20000"/>
                          <a:lumOff val="80000"/>
                        </a:schemeClr>
                      </a:solidFill>
                    </p:spPr>
                  </p:pic>
                </p:oleObj>
              </mc:Fallback>
            </mc:AlternateContent>
          </a:graphicData>
        </a:graphic>
      </p:graphicFrame>
    </p:spTree>
    <p:extLst>
      <p:ext uri="{BB962C8B-B14F-4D97-AF65-F5344CB8AC3E}">
        <p14:creationId xmlns:p14="http://schemas.microsoft.com/office/powerpoint/2010/main" val="12957192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dding+Bridal+Show+Wedding+Expo+CA.png"/>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1088632" y="1172139"/>
            <a:ext cx="7062787" cy="4656883"/>
          </a:xfrm>
          <a:prstGeom prst="rect">
            <a:avLst/>
          </a:prstGeom>
        </p:spPr>
      </p:pic>
    </p:spTree>
    <p:extLst>
      <p:ext uri="{BB962C8B-B14F-4D97-AF65-F5344CB8AC3E}">
        <p14:creationId xmlns:p14="http://schemas.microsoft.com/office/powerpoint/2010/main" val="2127282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092" y="384187"/>
            <a:ext cx="8869173" cy="61256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 name="Object 1"/>
          <p:cNvGraphicFramePr>
            <a:graphicFrameLocks noChangeAspect="1"/>
          </p:cNvGraphicFramePr>
          <p:nvPr>
            <p:extLst>
              <p:ext uri="{D42A27DB-BD31-4B8C-83A1-F6EECF244321}">
                <p14:modId xmlns:p14="http://schemas.microsoft.com/office/powerpoint/2010/main" val="3987285487"/>
              </p:ext>
            </p:extLst>
          </p:nvPr>
        </p:nvGraphicFramePr>
        <p:xfrm>
          <a:off x="565150" y="514350"/>
          <a:ext cx="8013700" cy="5829300"/>
        </p:xfrm>
        <a:graphic>
          <a:graphicData uri="http://schemas.openxmlformats.org/presentationml/2006/ole">
            <mc:AlternateContent xmlns:mc="http://schemas.openxmlformats.org/markup-compatibility/2006">
              <mc:Choice xmlns:v="urn:schemas-microsoft-com:vml" Requires="v">
                <p:oleObj spid="_x0000_s3078" name="Document" r:id="rId3" imgW="8013700" imgH="5829300" progId="Word.Document.12">
                  <p:embed/>
                </p:oleObj>
              </mc:Choice>
              <mc:Fallback>
                <p:oleObj name="Document" r:id="rId3" imgW="8013700" imgH="5829300" progId="Word.Document.12">
                  <p:embed/>
                  <p:pic>
                    <p:nvPicPr>
                      <p:cNvPr id="0" name=""/>
                      <p:cNvPicPr/>
                      <p:nvPr/>
                    </p:nvPicPr>
                    <p:blipFill>
                      <a:blip r:embed="rId4"/>
                      <a:stretch>
                        <a:fillRect/>
                      </a:stretch>
                    </p:blipFill>
                    <p:spPr>
                      <a:xfrm>
                        <a:off x="565150" y="514350"/>
                        <a:ext cx="8013700" cy="5829300"/>
                      </a:xfrm>
                      <a:prstGeom prst="rect">
                        <a:avLst/>
                      </a:prstGeom>
                    </p:spPr>
                  </p:pic>
                </p:oleObj>
              </mc:Fallback>
            </mc:AlternateContent>
          </a:graphicData>
        </a:graphic>
      </p:graphicFrame>
    </p:spTree>
    <p:extLst>
      <p:ext uri="{BB962C8B-B14F-4D97-AF65-F5344CB8AC3E}">
        <p14:creationId xmlns:p14="http://schemas.microsoft.com/office/powerpoint/2010/main" val="518425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31864" y="168494"/>
            <a:ext cx="4648703" cy="646331"/>
          </a:xfrm>
          <a:prstGeom prst="rect">
            <a:avLst/>
          </a:prstGeom>
        </p:spPr>
        <p:txBody>
          <a:bodyPr wrap="none">
            <a:spAutoFit/>
          </a:bodyPr>
          <a:lstStyle/>
          <a:p>
            <a:r>
              <a:rPr lang="en-US" sz="3600" dirty="0" smtClean="0"/>
              <a:t>A Scientific Meditation?</a:t>
            </a:r>
            <a:endParaRPr lang="en-US" sz="3600" dirty="0"/>
          </a:p>
        </p:txBody>
      </p:sp>
      <p:pic>
        <p:nvPicPr>
          <p:cNvPr id="5" name="Picture 4" descr="Woman-and-coherent-brainwav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26820"/>
            <a:ext cx="9144000" cy="5715000"/>
          </a:xfrm>
          <a:prstGeom prst="rect">
            <a:avLst/>
          </a:prstGeom>
        </p:spPr>
      </p:pic>
    </p:spTree>
    <p:extLst>
      <p:ext uri="{BB962C8B-B14F-4D97-AF65-F5344CB8AC3E}">
        <p14:creationId xmlns:p14="http://schemas.microsoft.com/office/powerpoint/2010/main" val="725439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5251" y="1088530"/>
            <a:ext cx="4845493"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3600" dirty="0">
                <a:latin typeface="+mj-lt"/>
              </a:rPr>
              <a:t>What is a paradigm? </a:t>
            </a:r>
            <a:endParaRPr lang="en-US" sz="3600" dirty="0">
              <a:latin typeface="+mj-lt"/>
            </a:endParaRPr>
          </a:p>
        </p:txBody>
      </p:sp>
      <p:pic>
        <p:nvPicPr>
          <p:cNvPr id="3" name="Picture 2" descr="xl867435.jpg"/>
          <p:cNvPicPr>
            <a:picLocks noChangeAspect="1"/>
          </p:cNvPicPr>
          <p:nvPr/>
        </p:nvPicPr>
        <p:blipFill rotWithShape="1">
          <a:blip r:embed="rId3">
            <a:extLst>
              <a:ext uri="{28A0092B-C50C-407E-A947-70E740481C1C}">
                <a14:useLocalDpi xmlns:a14="http://schemas.microsoft.com/office/drawing/2010/main" val="0"/>
              </a:ext>
            </a:extLst>
          </a:blip>
          <a:srcRect t="21007" b="44447"/>
          <a:stretch/>
        </p:blipFill>
        <p:spPr>
          <a:xfrm>
            <a:off x="2316017" y="3618471"/>
            <a:ext cx="5125990" cy="1770816"/>
          </a:xfrm>
          <a:prstGeom prst="rect">
            <a:avLst/>
          </a:prstGeom>
        </p:spPr>
        <p:style>
          <a:lnRef idx="2">
            <a:schemeClr val="accent1"/>
          </a:lnRef>
          <a:fillRef idx="1">
            <a:schemeClr val="lt1"/>
          </a:fillRef>
          <a:effectRef idx="0">
            <a:schemeClr val="accent1"/>
          </a:effectRef>
          <a:fontRef idx="minor">
            <a:schemeClr val="dk1"/>
          </a:fontRef>
        </p:style>
      </p:pic>
      <p:pic>
        <p:nvPicPr>
          <p:cNvPr id="4" name="Picture 3" descr="146170211.jpg"/>
          <p:cNvPicPr>
            <a:picLocks noChangeAspect="1"/>
          </p:cNvPicPr>
          <p:nvPr/>
        </p:nvPicPr>
        <p:blipFill rotWithShape="1">
          <a:blip r:embed="rId4">
            <a:extLst>
              <a:ext uri="{28A0092B-C50C-407E-A947-70E740481C1C}">
                <a14:useLocalDpi xmlns:a14="http://schemas.microsoft.com/office/drawing/2010/main" val="0"/>
              </a:ext>
            </a:extLst>
          </a:blip>
          <a:srcRect t="14196" b="30077"/>
          <a:stretch/>
        </p:blipFill>
        <p:spPr>
          <a:xfrm>
            <a:off x="1181688" y="2724883"/>
            <a:ext cx="6858000" cy="3138934"/>
          </a:xfrm>
          <a:prstGeom prst="rect">
            <a:avLst/>
          </a:prstGeom>
        </p:spPr>
      </p:pic>
    </p:spTree>
    <p:extLst>
      <p:ext uri="{BB962C8B-B14F-4D97-AF65-F5344CB8AC3E}">
        <p14:creationId xmlns:p14="http://schemas.microsoft.com/office/powerpoint/2010/main" val="36727097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16547</TotalTime>
  <Words>4247</Words>
  <Application>Microsoft Macintosh PowerPoint</Application>
  <PresentationFormat>On-screen Show (4:3)</PresentationFormat>
  <Paragraphs>291</Paragraphs>
  <Slides>60</Slides>
  <Notes>46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62" baseType="lpstr">
      <vt:lpstr>Executive</vt:lpstr>
      <vt:lpstr>Microsoft Word Document</vt:lpstr>
      <vt:lpstr>Welcome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are these principles that many traditions have in common? </vt:lpstr>
      <vt:lpstr>PowerPoint Presentation</vt:lpstr>
      <vt:lpstr>PowerPoint Presentation</vt:lpstr>
      <vt:lpstr>PowerPoint Presentation</vt:lpstr>
      <vt:lpstr>Knowledge of the Knower as the Basis of all Knowing </vt:lpstr>
      <vt:lpstr>16 principles of Creative intelligence</vt:lpstr>
      <vt:lpstr>We are a part of nature. These 16 principles are a part of us. </vt:lpstr>
      <vt:lpstr>1. The nature of life is to grow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Elinor Wolfe</dc:creator>
  <cp:lastModifiedBy>Elinor Wolfe</cp:lastModifiedBy>
  <cp:revision>54</cp:revision>
  <dcterms:created xsi:type="dcterms:W3CDTF">2020-08-31T00:17:20Z</dcterms:created>
  <dcterms:modified xsi:type="dcterms:W3CDTF">2020-09-14T05:24:01Z</dcterms:modified>
</cp:coreProperties>
</file>